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4207" r:id="rId5"/>
  </p:sldMasterIdLst>
  <p:notesMasterIdLst>
    <p:notesMasterId r:id="rId19"/>
  </p:notesMasterIdLst>
  <p:handoutMasterIdLst>
    <p:handoutMasterId r:id="rId20"/>
  </p:handoutMasterIdLst>
  <p:sldIdLst>
    <p:sldId id="625" r:id="rId6"/>
    <p:sldId id="732" r:id="rId7"/>
    <p:sldId id="728" r:id="rId8"/>
    <p:sldId id="729" r:id="rId9"/>
    <p:sldId id="681" r:id="rId10"/>
    <p:sldId id="683" r:id="rId11"/>
    <p:sldId id="644" r:id="rId12"/>
    <p:sldId id="675" r:id="rId13"/>
    <p:sldId id="673" r:id="rId14"/>
    <p:sldId id="730" r:id="rId15"/>
    <p:sldId id="731" r:id="rId16"/>
    <p:sldId id="662" r:id="rId17"/>
    <p:sldId id="626" r:id="rId18"/>
  </p:sldIdLst>
  <p:sldSz cx="9144000" cy="5143500" type="screen16x9"/>
  <p:notesSz cx="7099300" cy="10234613"/>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entury Gothic" panose="020B0502020202020204" pitchFamily="34"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Lst>
  <p:defaultTextStyle>
    <a:defPPr>
      <a:defRPr lang="en-AU"/>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orient="horz" pos="158">
          <p15:clr>
            <a:srgbClr val="A4A3A4"/>
          </p15:clr>
        </p15:guide>
        <p15:guide id="3" orient="horz" pos="260">
          <p15:clr>
            <a:srgbClr val="A4A3A4"/>
          </p15:clr>
        </p15:guide>
        <p15:guide id="4" orient="horz" pos="701">
          <p15:clr>
            <a:srgbClr val="A4A3A4"/>
          </p15:clr>
        </p15:guide>
        <p15:guide id="5" orient="horz" pos="2641">
          <p15:clr>
            <a:srgbClr val="A4A3A4"/>
          </p15:clr>
        </p15:guide>
        <p15:guide id="6" orient="horz" pos="3181">
          <p15:clr>
            <a:srgbClr val="A4A3A4"/>
          </p15:clr>
        </p15:guide>
        <p15:guide id="7" orient="horz" pos="2777">
          <p15:clr>
            <a:srgbClr val="A4A3A4"/>
          </p15:clr>
        </p15:guide>
        <p15:guide id="8" pos="2880">
          <p15:clr>
            <a:srgbClr val="A4A3A4"/>
          </p15:clr>
        </p15:guide>
        <p15:guide id="9" pos="5465">
          <p15:clr>
            <a:srgbClr val="A4A3A4"/>
          </p15:clr>
        </p15:guide>
        <p15:guide id="10" pos="295">
          <p15:clr>
            <a:srgbClr val="A4A3A4"/>
          </p15:clr>
        </p15:guide>
        <p15:guide id="11" pos="5375">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87CF28-708F-D0A1-58A6-3934F022FC50}" name="Brie Woods" initials="BW" userId="S::bwoods@ahpra.gov.au::cf5abba9-8315-4900-b666-21288b39902f" providerId="AD"/>
  <p188:author id="{CC607475-67DF-4170-1C11-55741F9FD85C}" name="Andrea Verde" initials="AV" userId="S::Andrea.Verde@ahpra.gov.au::28e63589-d021-4be6-b400-a36563fec2e5" providerId="AD"/>
  <p188:author id="{9E3FB67A-23CE-5DB8-1B1F-25ADE1070A3B}" name="Nicole Newton" initials="NN" userId="S::nicole@ignitingchange.org.au::65212dba-05f2-4481-aa25-0431005c90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Newton" initials="NN" lastIdx="6" clrIdx="0">
    <p:extLst>
      <p:ext uri="{19B8F6BF-5375-455C-9EA6-DF929625EA0E}">
        <p15:presenceInfo xmlns:p15="http://schemas.microsoft.com/office/powerpoint/2012/main" userId="ee9fade25441f1df" providerId="Windows Live"/>
      </p:ext>
    </p:extLst>
  </p:cmAuthor>
  <p:cmAuthor id="2" name="Joanne Katsoris" initials="JK" lastIdx="4" clrIdx="1">
    <p:extLst>
      <p:ext uri="{19B8F6BF-5375-455C-9EA6-DF929625EA0E}">
        <p15:presenceInfo xmlns:p15="http://schemas.microsoft.com/office/powerpoint/2012/main" userId="S::JKatsoris@ahpra.gov.au::5849e441-05bf-4bf4-80cd-1b9f217ecf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07C"/>
    <a:srgbClr val="009CDE"/>
    <a:srgbClr val="A8A9AA"/>
    <a:srgbClr val="CF6F77"/>
    <a:srgbClr val="279989"/>
    <a:srgbClr val="EED484"/>
    <a:srgbClr val="F0F0F0"/>
    <a:srgbClr val="C8CDE0"/>
    <a:srgbClr val="485999"/>
    <a:srgbClr val="CCEFE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7A6C1-2AEB-461F-8956-0E6E458A35CD}" v="30" dt="2025-06-17T02:24:44.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53" autoAdjust="0"/>
    <p:restoredTop sz="59854" autoAdjust="0"/>
  </p:normalViewPr>
  <p:slideViewPr>
    <p:cSldViewPr>
      <p:cViewPr varScale="1">
        <p:scale>
          <a:sx n="90" d="100"/>
          <a:sy n="90" d="100"/>
        </p:scale>
        <p:origin x="2064" y="78"/>
      </p:cViewPr>
      <p:guideLst>
        <p:guide orient="horz" pos="1620"/>
        <p:guide orient="horz" pos="158"/>
        <p:guide orient="horz" pos="260"/>
        <p:guide orient="horz" pos="701"/>
        <p:guide orient="horz" pos="2641"/>
        <p:guide orient="horz" pos="3181"/>
        <p:guide orient="horz" pos="2777"/>
        <p:guide pos="2880"/>
        <p:guide pos="5465"/>
        <p:guide pos="295"/>
        <p:guide pos="5375"/>
      </p:guideLst>
    </p:cSldViewPr>
  </p:slideViewPr>
  <p:outlineViewPr>
    <p:cViewPr>
      <p:scale>
        <a:sx n="33" d="100"/>
        <a:sy n="33" d="100"/>
      </p:scale>
      <p:origin x="0" y="-16968"/>
    </p:cViewPr>
  </p:outlineViewPr>
  <p:notesTextViewPr>
    <p:cViewPr>
      <p:scale>
        <a:sx n="100" d="100"/>
        <a:sy n="100" d="100"/>
      </p:scale>
      <p:origin x="0" y="0"/>
    </p:cViewPr>
  </p:notesTextViewPr>
  <p:sorterViewPr>
    <p:cViewPr>
      <p:scale>
        <a:sx n="200" d="100"/>
        <a:sy n="200" d="100"/>
      </p:scale>
      <p:origin x="0" y="5856"/>
    </p:cViewPr>
  </p:sorterViewPr>
  <p:notesViewPr>
    <p:cSldViewPr>
      <p:cViewPr varScale="1">
        <p:scale>
          <a:sx n="58" d="100"/>
          <a:sy n="58" d="100"/>
        </p:scale>
        <p:origin x="2750" y="77"/>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e Woods" userId="cf5abba9-8315-4900-b666-21288b39902f" providerId="ADAL" clId="{21FFEDA0-C183-4D10-B663-B96A9BA01AA0}"/>
    <pc:docChg chg="modSld">
      <pc:chgData name="Brie Woods" userId="cf5abba9-8315-4900-b666-21288b39902f" providerId="ADAL" clId="{21FFEDA0-C183-4D10-B663-B96A9BA01AA0}" dt="2025-06-17T03:10:22.570" v="16" actId="20577"/>
      <pc:docMkLst>
        <pc:docMk/>
      </pc:docMkLst>
      <pc:sldChg chg="modSp mod modNotesTx">
        <pc:chgData name="Brie Woods" userId="cf5abba9-8315-4900-b666-21288b39902f" providerId="ADAL" clId="{21FFEDA0-C183-4D10-B663-B96A9BA01AA0}" dt="2025-06-17T03:09:53.800" v="14" actId="20577"/>
        <pc:sldMkLst>
          <pc:docMk/>
          <pc:sldMk cId="2069811788" sldId="644"/>
        </pc:sldMkLst>
        <pc:spChg chg="mod">
          <ac:chgData name="Brie Woods" userId="cf5abba9-8315-4900-b666-21288b39902f" providerId="ADAL" clId="{21FFEDA0-C183-4D10-B663-B96A9BA01AA0}" dt="2025-06-17T03:09:20.430" v="6" actId="255"/>
          <ac:spMkLst>
            <pc:docMk/>
            <pc:sldMk cId="2069811788" sldId="644"/>
            <ac:spMk id="3" creationId="{9E78A42D-FC50-811A-1D0B-EB774F6E5221}"/>
          </ac:spMkLst>
        </pc:spChg>
      </pc:sldChg>
      <pc:sldChg chg="modNotesTx">
        <pc:chgData name="Brie Woods" userId="cf5abba9-8315-4900-b666-21288b39902f" providerId="ADAL" clId="{21FFEDA0-C183-4D10-B663-B96A9BA01AA0}" dt="2025-06-17T03:10:22.570" v="16" actId="20577"/>
        <pc:sldMkLst>
          <pc:docMk/>
          <pc:sldMk cId="4229083027" sldId="7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76143" cy="513284"/>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1" name="Rectangle 3"/>
          <p:cNvSpPr>
            <a:spLocks noGrp="1" noChangeArrowheads="1"/>
          </p:cNvSpPr>
          <p:nvPr>
            <p:ph type="dt" sz="quarter" idx="1"/>
          </p:nvPr>
        </p:nvSpPr>
        <p:spPr bwMode="auto">
          <a:xfrm>
            <a:off x="4021503" y="0"/>
            <a:ext cx="3076143" cy="513284"/>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73732" name="Rectangle 4"/>
          <p:cNvSpPr>
            <a:spLocks noGrp="1" noChangeArrowheads="1"/>
          </p:cNvSpPr>
          <p:nvPr>
            <p:ph type="ftr" sz="quarter" idx="2"/>
          </p:nvPr>
        </p:nvSpPr>
        <p:spPr bwMode="auto">
          <a:xfrm>
            <a:off x="0" y="9719695"/>
            <a:ext cx="3076143" cy="513284"/>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3" name="Rectangle 5"/>
          <p:cNvSpPr>
            <a:spLocks noGrp="1" noChangeArrowheads="1"/>
          </p:cNvSpPr>
          <p:nvPr>
            <p:ph type="sldNum" sz="quarter" idx="3"/>
          </p:nvPr>
        </p:nvSpPr>
        <p:spPr bwMode="auto">
          <a:xfrm>
            <a:off x="4021503" y="9719695"/>
            <a:ext cx="3076143" cy="513284"/>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smtClean="0"/>
            </a:lvl1pPr>
          </a:lstStyle>
          <a:p>
            <a:pPr>
              <a:defRPr/>
            </a:pPr>
            <a:fld id="{0D8BF8E7-1520-459F-B2D7-F1D822B596E4}" type="slidenum">
              <a:rPr lang="en-AU"/>
              <a:pPr>
                <a:defRPr/>
              </a:pPr>
              <a:t>‹#›</a:t>
            </a:fld>
            <a:endParaRPr lang="en-AU"/>
          </a:p>
        </p:txBody>
      </p:sp>
    </p:spTree>
    <p:extLst>
      <p:ext uri="{BB962C8B-B14F-4D97-AF65-F5344CB8AC3E}">
        <p14:creationId xmlns:p14="http://schemas.microsoft.com/office/powerpoint/2010/main" val="154852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143" cy="513284"/>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3" name="Rectangle 3"/>
          <p:cNvSpPr>
            <a:spLocks noGrp="1" noChangeArrowheads="1"/>
          </p:cNvSpPr>
          <p:nvPr>
            <p:ph type="dt" idx="1"/>
          </p:nvPr>
        </p:nvSpPr>
        <p:spPr bwMode="auto">
          <a:xfrm>
            <a:off x="4021503" y="0"/>
            <a:ext cx="3076143" cy="513284"/>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297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10262" y="4861482"/>
            <a:ext cx="5678778" cy="4604841"/>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246" name="Rectangle 6"/>
          <p:cNvSpPr>
            <a:spLocks noGrp="1" noChangeArrowheads="1"/>
          </p:cNvSpPr>
          <p:nvPr>
            <p:ph type="ftr" sz="quarter" idx="4"/>
          </p:nvPr>
        </p:nvSpPr>
        <p:spPr bwMode="auto">
          <a:xfrm>
            <a:off x="0" y="9719695"/>
            <a:ext cx="3076143" cy="513284"/>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7" name="Rectangle 7"/>
          <p:cNvSpPr>
            <a:spLocks noGrp="1" noChangeArrowheads="1"/>
          </p:cNvSpPr>
          <p:nvPr>
            <p:ph type="sldNum" sz="quarter" idx="5"/>
          </p:nvPr>
        </p:nvSpPr>
        <p:spPr bwMode="auto">
          <a:xfrm>
            <a:off x="4021503" y="9719695"/>
            <a:ext cx="3076143" cy="513284"/>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smtClean="0"/>
            </a:lvl1pPr>
          </a:lstStyle>
          <a:p>
            <a:pPr>
              <a:defRPr/>
            </a:pPr>
            <a:fld id="{411A6CC1-6BB7-4984-B590-9ACE536D9B8C}" type="slidenum">
              <a:rPr lang="en-AU"/>
              <a:pPr>
                <a:defRPr/>
              </a:pPr>
              <a:t>‹#›</a:t>
            </a:fld>
            <a:endParaRPr lang="en-AU"/>
          </a:p>
        </p:txBody>
      </p:sp>
    </p:spTree>
    <p:extLst>
      <p:ext uri="{BB962C8B-B14F-4D97-AF65-F5344CB8AC3E}">
        <p14:creationId xmlns:p14="http://schemas.microsoft.com/office/powerpoint/2010/main" val="549731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a:t>
            </a:fld>
            <a:endParaRPr lang="en-AU"/>
          </a:p>
        </p:txBody>
      </p:sp>
    </p:spTree>
    <p:extLst>
      <p:ext uri="{BB962C8B-B14F-4D97-AF65-F5344CB8AC3E}">
        <p14:creationId xmlns:p14="http://schemas.microsoft.com/office/powerpoint/2010/main" val="177322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b="0" i="0" u="none" strike="noStrike" dirty="0">
                <a:solidFill>
                  <a:srgbClr val="000000"/>
                </a:solidFill>
                <a:effectLst/>
                <a:latin typeface="Arial" panose="020B0604020202020204" pitchFamily="34" charset="0"/>
              </a:rPr>
              <a:t>Stakeholders are using the results more and more to identify areas for improvement and drive positive change in the medical training space.</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0" i="0" u="none" strike="noStrike" dirty="0">
                <a:solidFill>
                  <a:srgbClr val="000000"/>
                </a:solidFill>
                <a:effectLst/>
                <a:latin typeface="Arial" panose="020B0604020202020204" pitchFamily="34" charset="0"/>
              </a:rPr>
              <a:t>Some examples include:</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marL="342900" indent="-342900" algn="l" rtl="0" fontAlgn="base">
              <a:buFont typeface="+mj-lt"/>
              <a:buAutoNum type="arabicPeriod"/>
            </a:pPr>
            <a:r>
              <a:rPr lang="en-US" sz="1800" b="0" i="0" u="none" strike="noStrike" dirty="0">
                <a:solidFill>
                  <a:srgbClr val="000000"/>
                </a:solidFill>
                <a:effectLst/>
                <a:latin typeface="Arial" panose="020B0604020202020204" pitchFamily="34" charset="0"/>
              </a:rPr>
              <a:t>Advocacy: The Australian Medical Association using the results to provide a comparison of the training experience between different specialty training pathways and identifies areas of excellent experience as well as areas for improvement.</a:t>
            </a:r>
            <a:r>
              <a:rPr lang="en-US" sz="1800" b="0" i="0" dirty="0">
                <a:solidFill>
                  <a:srgbClr val="444444"/>
                </a:solidFill>
                <a:effectLst/>
                <a:latin typeface="Arial" panose="020B0604020202020204" pitchFamily="34" charset="0"/>
              </a:rPr>
              <a:t>​</a:t>
            </a:r>
          </a:p>
          <a:p>
            <a:pPr marL="342900" indent="-342900" algn="l" rtl="0" fontAlgn="base">
              <a:buFont typeface="+mj-lt"/>
              <a:buAutoNum type="arabicPeriod"/>
            </a:pPr>
            <a:r>
              <a:rPr lang="en-US" sz="1800" b="0" i="0" u="none" strike="noStrike" dirty="0">
                <a:solidFill>
                  <a:srgbClr val="000000"/>
                </a:solidFill>
                <a:effectLst/>
                <a:latin typeface="Arial" panose="020B0604020202020204" pitchFamily="34" charset="0"/>
              </a:rPr>
              <a:t>Accreditation: Australian Medical Council are using it for accreditation assessments and monitoring activities.</a:t>
            </a:r>
            <a:r>
              <a:rPr lang="en-US" sz="1800" b="0" i="0" dirty="0">
                <a:solidFill>
                  <a:srgbClr val="444444"/>
                </a:solidFill>
                <a:effectLst/>
                <a:latin typeface="Arial" panose="020B0604020202020204" pitchFamily="34" charset="0"/>
              </a:rPr>
              <a:t>​</a:t>
            </a:r>
          </a:p>
          <a:p>
            <a:pPr marL="342900" indent="-342900" algn="l" rtl="0" fontAlgn="base">
              <a:buFont typeface="+mj-lt"/>
              <a:buAutoNum type="arabicPeriod"/>
            </a:pPr>
            <a:r>
              <a:rPr lang="en-US" sz="1800" b="0" i="0" u="none" strike="noStrike" dirty="0">
                <a:solidFill>
                  <a:srgbClr val="000000"/>
                </a:solidFill>
                <a:effectLst/>
                <a:latin typeface="Arial" panose="020B0604020202020204" pitchFamily="34" charset="0"/>
              </a:rPr>
              <a:t>Health and wellbeing: QLD Health are using the data to support their work on mental health and wellbeing for QLD doctors.</a:t>
            </a:r>
            <a:r>
              <a:rPr lang="en-US" sz="1800" b="0" i="0" dirty="0">
                <a:solidFill>
                  <a:srgbClr val="444444"/>
                </a:solidFill>
                <a:effectLst/>
                <a:latin typeface="Arial" panose="020B0604020202020204" pitchFamily="34" charset="0"/>
              </a:rPr>
              <a:t>​</a:t>
            </a:r>
          </a:p>
          <a:p>
            <a:pPr marL="342900" indent="-342900" algn="l" rtl="0" fontAlgn="base">
              <a:buFont typeface="+mj-lt"/>
              <a:buAutoNum type="arabicPeriod"/>
            </a:pPr>
            <a:r>
              <a:rPr lang="en-US" sz="1800" b="0" i="0" u="none" strike="noStrike" dirty="0">
                <a:solidFill>
                  <a:srgbClr val="000000"/>
                </a:solidFill>
                <a:effectLst/>
                <a:latin typeface="Arial" panose="020B0604020202020204" pitchFamily="34" charset="0"/>
              </a:rPr>
              <a:t>Workforce strategy: Council of Presidents of Medical Collects is using the data to shape workforce policy</a:t>
            </a:r>
            <a:r>
              <a:rPr lang="en-US" sz="1800" b="0" i="0" dirty="0">
                <a:solidFill>
                  <a:srgbClr val="444444"/>
                </a:solidFill>
                <a:effectLst/>
                <a:latin typeface="Arial" panose="020B0604020202020204" pitchFamily="34" charset="0"/>
              </a:rPr>
              <a:t>​</a:t>
            </a:r>
          </a:p>
          <a:p>
            <a:pPr marL="342900" indent="-342900" algn="l" rtl="0" fontAlgn="base">
              <a:buFont typeface="+mj-lt"/>
              <a:buAutoNum type="arabicPeriod"/>
            </a:pPr>
            <a:r>
              <a:rPr lang="en-US" sz="1800" b="0" i="0" u="none" strike="noStrike" dirty="0">
                <a:solidFill>
                  <a:srgbClr val="000000"/>
                </a:solidFill>
                <a:effectLst/>
                <a:latin typeface="Arial" panose="020B0604020202020204" pitchFamily="34" charset="0"/>
              </a:rPr>
              <a:t>Workplace culture: Royal Australasian College of Physicians stated that the MTS data was used to drive the Safe Training Environments Summit. Education and trainee leaders and invited guests agreed on a strategic approach to tackling bullying, harassment, and discrimination in physician training environments.</a:t>
            </a:r>
            <a:endParaRPr lang="en-AU"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10</a:t>
            </a:fld>
            <a:endParaRPr lang="en-AU"/>
          </a:p>
        </p:txBody>
      </p:sp>
    </p:spTree>
    <p:extLst>
      <p:ext uri="{BB962C8B-B14F-4D97-AF65-F5344CB8AC3E}">
        <p14:creationId xmlns:p14="http://schemas.microsoft.com/office/powerpoint/2010/main" val="3358817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Different cohorts are using the MTS data in different ways</a:t>
            </a:r>
          </a:p>
          <a:p>
            <a:pPr marL="228600" indent="-228600">
              <a:buAutoNum type="arabicPeriod"/>
            </a:pPr>
            <a:r>
              <a:rPr lang="en-AU" dirty="0"/>
              <a:t>Students and doctors in training are utilising the results to understand and identify their preferred training positions and specialties</a:t>
            </a:r>
          </a:p>
          <a:p>
            <a:pPr marL="228600" indent="-228600">
              <a:buAutoNum type="arabicPeriod"/>
            </a:pPr>
            <a:r>
              <a:rPr lang="en-AU" dirty="0"/>
              <a:t>Employers are using the results to identify points of excellence and areas for improvement in order to attract and retain the best people and staff</a:t>
            </a:r>
          </a:p>
          <a:p>
            <a:pPr marL="228600" indent="-228600">
              <a:buAutoNum type="arabicPeriod"/>
            </a:pPr>
            <a:r>
              <a:rPr lang="en-AU" dirty="0"/>
              <a:t>Researchers can extract the data and use it as a data sources for publications, case studies, longitudinal studies, PhD’s etc.</a:t>
            </a:r>
          </a:p>
          <a:p>
            <a:pPr marL="228600" indent="-228600">
              <a:buAutoNum type="arabicPeriod"/>
            </a:pPr>
            <a:r>
              <a:rPr lang="en-AU" dirty="0"/>
              <a:t>Training providers can use the data to drive improvements in medical training and curriculum</a:t>
            </a:r>
          </a:p>
          <a:p>
            <a:pPr marL="228600" indent="-228600">
              <a:buAutoNum type="arabicPeriod"/>
            </a:pPr>
            <a:r>
              <a:rPr lang="en-AU" dirty="0"/>
              <a:t>Advocates can extract the data to use in advocacy pieces</a:t>
            </a:r>
          </a:p>
          <a:p>
            <a:pPr marL="228600" indent="-228600">
              <a:buAutoNum type="arabicPeriod"/>
            </a:pPr>
            <a:r>
              <a:rPr lang="en-AU" dirty="0"/>
              <a:t>The Medical Board, regulators and professional bodies are using the results to identify areas to be highlighted as well as those requiring strengthening. The results help to inform changes to standards, accreditation and training requirements</a:t>
            </a:r>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11</a:t>
            </a:fld>
            <a:endParaRPr lang="en-AU"/>
          </a:p>
        </p:txBody>
      </p:sp>
    </p:spTree>
    <p:extLst>
      <p:ext uri="{BB962C8B-B14F-4D97-AF65-F5344CB8AC3E}">
        <p14:creationId xmlns:p14="http://schemas.microsoft.com/office/powerpoint/2010/main" val="4041815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a dedicated MTS website,  with loads of information about the survey, including results from 2019 to 2024.</a:t>
            </a:r>
          </a:p>
          <a:p>
            <a:endParaRPr lang="en-AU" dirty="0"/>
          </a:p>
          <a:p>
            <a:r>
              <a:rPr lang="en-AU" dirty="0"/>
              <a:t>All you need to know about the Survey is published on the website!</a:t>
            </a:r>
          </a:p>
          <a:p>
            <a:endParaRPr lang="en-AU" dirty="0"/>
          </a:p>
          <a:p>
            <a:r>
              <a:rPr lang="en-AU" dirty="0"/>
              <a:t>This includes:</a:t>
            </a:r>
          </a:p>
          <a:p>
            <a:pPr marL="171450" indent="-171450">
              <a:buFont typeface="Arial" panose="020B0604020202020204" pitchFamily="34" charset="0"/>
              <a:buChar char="•"/>
            </a:pPr>
            <a:r>
              <a:rPr lang="en-AU" dirty="0"/>
              <a:t>Results from the 2019, 2020, 2021, 2022, 2023 </a:t>
            </a:r>
            <a:r>
              <a:rPr lang="en-AU" u="sng" dirty="0">
                <a:highlight>
                  <a:srgbClr val="FFFF00"/>
                </a:highlight>
              </a:rPr>
              <a:t>and 2024 </a:t>
            </a:r>
            <a:r>
              <a:rPr lang="en-AU" dirty="0"/>
              <a:t>surveys</a:t>
            </a:r>
          </a:p>
          <a:p>
            <a:pPr marL="171450" indent="-171450">
              <a:buFont typeface="Arial" panose="020B0604020202020204" pitchFamily="34" charset="0"/>
              <a:buChar char="•"/>
            </a:pPr>
            <a:r>
              <a:rPr lang="en-AU" dirty="0"/>
              <a:t>Interactive dashboard where you can create your own tailored reports – with options to output in Excel or PDF</a:t>
            </a:r>
          </a:p>
          <a:p>
            <a:pPr marL="171450" indent="-171450">
              <a:buFont typeface="Arial" panose="020B0604020202020204" pitchFamily="34" charset="0"/>
              <a:buChar char="•"/>
            </a:pPr>
            <a:r>
              <a:rPr lang="en-AU" u="sng" dirty="0"/>
              <a:t>Watch the video to learn how to use the dashboard</a:t>
            </a:r>
          </a:p>
          <a:p>
            <a:pPr marL="171450" indent="-171450">
              <a:buFont typeface="Arial" panose="020B0604020202020204" pitchFamily="34" charset="0"/>
              <a:buChar char="•"/>
            </a:pPr>
            <a:r>
              <a:rPr lang="en-AU" dirty="0"/>
              <a:t>Communications toolkit</a:t>
            </a:r>
          </a:p>
          <a:p>
            <a:pPr marL="171450" indent="-171450">
              <a:buFont typeface="Arial" panose="020B0604020202020204" pitchFamily="34" charset="0"/>
              <a:buChar char="•"/>
            </a:pPr>
            <a:r>
              <a:rPr lang="en-AU" dirty="0"/>
              <a:t>Survey questions</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12</a:t>
            </a:fld>
            <a:endParaRPr lang="en-AU"/>
          </a:p>
        </p:txBody>
      </p:sp>
    </p:spTree>
    <p:extLst>
      <p:ext uri="{BB962C8B-B14F-4D97-AF65-F5344CB8AC3E}">
        <p14:creationId xmlns:p14="http://schemas.microsoft.com/office/powerpoint/2010/main" val="3132006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13</a:t>
            </a:fld>
            <a:endParaRPr lang="en-AU"/>
          </a:p>
        </p:txBody>
      </p:sp>
    </p:spTree>
    <p:extLst>
      <p:ext uri="{BB962C8B-B14F-4D97-AF65-F5344CB8AC3E}">
        <p14:creationId xmlns:p14="http://schemas.microsoft.com/office/powerpoint/2010/main" val="365056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r>
              <a:rPr lang="en-US"/>
              <a:t>Before we begin, I would like to start with Acknowledgement of Country and take the opportunity to </a:t>
            </a:r>
            <a:r>
              <a:rPr lang="en-US" b="0" i="0">
                <a:solidFill>
                  <a:srgbClr val="000000"/>
                </a:solidFill>
                <a:effectLst/>
                <a:latin typeface="abcsans"/>
              </a:rPr>
              <a:t>show the respect we have for the country, the people and water we are on.</a:t>
            </a:r>
          </a:p>
          <a:p>
            <a:endParaRPr lang="en-US" i="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We </a:t>
            </a:r>
            <a:r>
              <a:rPr lang="en-US" err="1"/>
              <a:t>recognise</a:t>
            </a:r>
            <a:r>
              <a:rPr lang="en-US"/>
              <a:t> Aboriginal and Torres Strait Islander peoples as Traditional Owners of the land and pay our respects to their Elders past and present. </a:t>
            </a:r>
            <a:endParaRPr lang="en-US" b="1"/>
          </a:p>
          <a:p>
            <a:endParaRPr lang="en-US"/>
          </a:p>
          <a:p>
            <a:endParaRPr lang="en-US" b="1"/>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1A6CC1-6BB7-4984-B590-9ACE536D9B8C}" type="slidenum">
              <a:rPr kumimoji="0" lang="en-AU"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262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3EE8-EB65-1F35-D703-A6AE90774FE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F5CA3ACA-17DF-8945-F8EC-E0080F5649F5}"/>
              </a:ext>
            </a:extLst>
          </p:cNvPr>
          <p:cNvSpPr>
            <a:spLocks noGrp="1" noChangeArrowheads="1"/>
          </p:cNvSpPr>
          <p:nvPr>
            <p:ph type="sldNum" sz="quarter" idx="5"/>
          </p:nvPr>
        </p:nvSpPr>
        <p:spPr>
          <a:ln/>
        </p:spPr>
        <p:txBody>
          <a:bodyPr/>
          <a:lstStyle/>
          <a:p>
            <a:pPr defTabSz="946404" fontAlgn="auto">
              <a:spcBef>
                <a:spcPts val="0"/>
              </a:spcBef>
              <a:spcAft>
                <a:spcPts val="0"/>
              </a:spcAft>
              <a:defRPr/>
            </a:pPr>
            <a:fld id="{DDCB1100-40DC-4015-97B4-2CAA17BE6071}" type="slidenum">
              <a:rPr lang="en-US">
                <a:solidFill>
                  <a:prstClr val="black"/>
                </a:solidFill>
                <a:latin typeface="Calibri Light"/>
                <a:cs typeface="+mn-cs"/>
              </a:rPr>
              <a:pPr defTabSz="946404" fontAlgn="auto">
                <a:spcBef>
                  <a:spcPts val="0"/>
                </a:spcBef>
                <a:spcAft>
                  <a:spcPts val="0"/>
                </a:spcAft>
                <a:defRPr/>
              </a:pPr>
              <a:t>3</a:t>
            </a:fld>
            <a:endParaRPr lang="en-US" dirty="0">
              <a:solidFill>
                <a:prstClr val="black"/>
              </a:solidFill>
              <a:latin typeface="Calibri Light"/>
              <a:cs typeface="+mn-cs"/>
            </a:endParaRPr>
          </a:p>
        </p:txBody>
      </p:sp>
      <p:sp>
        <p:nvSpPr>
          <p:cNvPr id="275458" name="Rectangle 2">
            <a:extLst>
              <a:ext uri="{FF2B5EF4-FFF2-40B4-BE49-F238E27FC236}">
                <a16:creationId xmlns:a16="http://schemas.microsoft.com/office/drawing/2014/main" id="{EC694BF2-E3B2-F89B-99B0-A81E401BA104}"/>
              </a:ext>
            </a:extLst>
          </p:cNvPr>
          <p:cNvSpPr>
            <a:spLocks noGrp="1" noRot="1" noChangeAspect="1" noChangeArrowheads="1" noTextEdit="1"/>
          </p:cNvSpPr>
          <p:nvPr>
            <p:ph type="sldImg"/>
          </p:nvPr>
        </p:nvSpPr>
        <p:spPr>
          <a:xfrm>
            <a:off x="68263" y="766763"/>
            <a:ext cx="6819900" cy="3835400"/>
          </a:xfrm>
          <a:ln/>
        </p:spPr>
      </p:sp>
      <p:sp>
        <p:nvSpPr>
          <p:cNvPr id="275459" name="Rectangle 3">
            <a:extLst>
              <a:ext uri="{FF2B5EF4-FFF2-40B4-BE49-F238E27FC236}">
                <a16:creationId xmlns:a16="http://schemas.microsoft.com/office/drawing/2014/main" id="{B6EC6F00-93DA-6686-AEC3-D34918566309}"/>
              </a:ext>
            </a:extLst>
          </p:cNvPr>
          <p:cNvSpPr>
            <a:spLocks noGrp="1" noChangeArrowheads="1"/>
          </p:cNvSpPr>
          <p:nvPr>
            <p:ph type="body" idx="1"/>
          </p:nvPr>
        </p:nvSpPr>
        <p:spPr>
          <a:xfrm>
            <a:off x="927369" y="4855230"/>
            <a:ext cx="5100526" cy="4599691"/>
          </a:xfrm>
        </p:spPr>
        <p:txBody>
          <a:bodyPr/>
          <a:lstStyle/>
          <a:p>
            <a:r>
              <a:rPr lang="en-AU" dirty="0"/>
              <a:t>The Medical Training Survey aims to understand the experience of Doctors in Training to affect change.</a:t>
            </a:r>
          </a:p>
          <a:p>
            <a:r>
              <a:rPr lang="en-AU" dirty="0"/>
              <a:t>The objectives are:</a:t>
            </a:r>
          </a:p>
          <a:p>
            <a:pPr marL="228600" indent="-228600">
              <a:buFont typeface="+mj-lt"/>
              <a:buAutoNum type="arabicPeriod"/>
            </a:pPr>
            <a:r>
              <a:rPr lang="en-AU" dirty="0"/>
              <a:t>better understand the quality of medical training in Australia</a:t>
            </a:r>
          </a:p>
          <a:p>
            <a:pPr marL="228600" indent="-228600">
              <a:buFont typeface="+mj-lt"/>
              <a:buAutoNum type="arabicPeriod"/>
            </a:pPr>
            <a:r>
              <a:rPr lang="en-AU" dirty="0"/>
              <a:t>identify how best to improve medical training in Australia, and</a:t>
            </a:r>
          </a:p>
          <a:p>
            <a:pPr marL="228600" indent="-228600">
              <a:buFont typeface="+mj-lt"/>
              <a:buAutoNum type="arabicPeriod"/>
            </a:pPr>
            <a:r>
              <a:rPr lang="en-AU" dirty="0"/>
              <a:t>recognise and deal with potential issues in medical training that could impact on patient safety, including environment and culture, unacceptable behaviours and poor supervision.</a:t>
            </a:r>
          </a:p>
          <a:p>
            <a:endParaRPr lang="en-AU" dirty="0"/>
          </a:p>
          <a:p>
            <a:endParaRPr lang="en-AU" dirty="0"/>
          </a:p>
          <a:p>
            <a:r>
              <a:rPr lang="en-AU" dirty="0"/>
              <a:t>The Medical Training Survey has been running </a:t>
            </a:r>
            <a:r>
              <a:rPr lang="en-AU"/>
              <a:t>since 2019.</a:t>
            </a:r>
            <a:endParaRPr lang="en-AU" dirty="0"/>
          </a:p>
          <a:p>
            <a:endParaRPr lang="en-US" dirty="0"/>
          </a:p>
        </p:txBody>
      </p:sp>
    </p:spTree>
    <p:extLst>
      <p:ext uri="{BB962C8B-B14F-4D97-AF65-F5344CB8AC3E}">
        <p14:creationId xmlns:p14="http://schemas.microsoft.com/office/powerpoint/2010/main" val="246779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C7767-00BB-B809-2598-58AB62DBF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FEC34-FFF4-1F92-FD54-C5DB321A3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99E3D-D669-2B16-697C-C93DE22DBE10}"/>
              </a:ext>
            </a:extLst>
          </p:cNvPr>
          <p:cNvSpPr>
            <a:spLocks noGrp="1"/>
          </p:cNvSpPr>
          <p:nvPr>
            <p:ph type="body" idx="1"/>
          </p:nvPr>
        </p:nvSpPr>
        <p:spPr/>
        <p:txBody>
          <a:bodyPr/>
          <a:lstStyle/>
          <a:p>
            <a:r>
              <a:rPr lang="en-AU" dirty="0"/>
              <a:t>The MTS is:</a:t>
            </a:r>
          </a:p>
          <a:p>
            <a:pPr marL="171450" indent="-171450">
              <a:buFont typeface="Arial" panose="020B0604020202020204" pitchFamily="34" charset="0"/>
              <a:buChar char="•"/>
            </a:pPr>
            <a:r>
              <a:rPr lang="en-AU" dirty="0"/>
              <a:t>Anonymous: </a:t>
            </a:r>
            <a:r>
              <a:rPr lang="en-AU" dirty="0">
                <a:highlight>
                  <a:srgbClr val="FFFF00"/>
                </a:highlight>
              </a:rPr>
              <a:t>There is no link between you and your survey feedback. </a:t>
            </a:r>
            <a:r>
              <a:rPr lang="en-AU" dirty="0"/>
              <a:t>all results are hosted by an independent 3</a:t>
            </a:r>
            <a:r>
              <a:rPr lang="en-AU" baseline="30000" dirty="0"/>
              <a:t>rd</a:t>
            </a:r>
            <a:r>
              <a:rPr lang="en-AU" dirty="0"/>
              <a:t> party, with only de-identified data provided to </a:t>
            </a:r>
            <a:r>
              <a:rPr lang="en-AU" dirty="0" err="1"/>
              <a:t>Ahpra</a:t>
            </a:r>
            <a:r>
              <a:rPr lang="en-AU" dirty="0"/>
              <a:t> and the Medical Board of Australia. </a:t>
            </a:r>
            <a:endParaRPr lang="en-AU" strike="sngStrike" dirty="0"/>
          </a:p>
          <a:p>
            <a:pPr marL="171450" indent="-171450">
              <a:buFont typeface="Arial" panose="020B0604020202020204" pitchFamily="34" charset="0"/>
              <a:buChar char="•"/>
            </a:pPr>
            <a:r>
              <a:rPr lang="en-AU" dirty="0"/>
              <a:t>Profession-wide: The survey is provided to all doctors in training, across all specialties and years of practice. </a:t>
            </a:r>
            <a:r>
              <a:rPr lang="en-AU" sz="1800" b="0" i="0" dirty="0">
                <a:solidFill>
                  <a:srgbClr val="000000"/>
                </a:solidFill>
                <a:effectLst/>
                <a:latin typeface="DINOT"/>
              </a:rPr>
              <a:t>This includes interns, hospital medical officers, resident medical officers, non-accredited trainees, postgraduate trainees, principal house officers, registrars, specialist GP trainees and specialist non-GP trainees. Career medical officers who intend to undertake further postgraduate training in medicine can also participate.  </a:t>
            </a:r>
          </a:p>
          <a:p>
            <a:pPr marL="171450" indent="-171450">
              <a:buFont typeface="Arial" panose="020B0604020202020204" pitchFamily="34" charset="0"/>
              <a:buChar char="•"/>
            </a:pPr>
            <a:r>
              <a:rPr lang="en-AU" b="0" i="0" dirty="0">
                <a:solidFill>
                  <a:srgbClr val="000000"/>
                </a:solidFill>
                <a:effectLst/>
                <a:latin typeface="DINOT" panose="020B0504020101020102"/>
              </a:rPr>
              <a:t>Collaborative: A joint project from doctors in training, employers, educators, professional associations and regulators. </a:t>
            </a:r>
            <a:r>
              <a:rPr lang="en-AU" sz="1800" b="0" i="0" dirty="0">
                <a:solidFill>
                  <a:srgbClr val="000000"/>
                </a:solidFill>
                <a:effectLst/>
                <a:latin typeface="DINOT" panose="020B0504020101020102"/>
              </a:rPr>
              <a:t>Is supported by doctors in training, specialist colleges, employers, health departments, educators, the AMA, Doctors’ Health Services, Postgraduate Medical Councils, Australian Indigenous Doctors’ Association, the Australian Medical Council, the Medical Council of NSW, the Medical Board of Australia and </a:t>
            </a:r>
            <a:r>
              <a:rPr lang="en-AU" sz="1800" b="0" i="0" dirty="0" err="1">
                <a:solidFill>
                  <a:srgbClr val="000000"/>
                </a:solidFill>
                <a:effectLst/>
                <a:latin typeface="DINOT" panose="020B0504020101020102"/>
              </a:rPr>
              <a:t>Ahpra</a:t>
            </a:r>
            <a:r>
              <a:rPr lang="en-AU" sz="1800" b="0" i="0" dirty="0">
                <a:solidFill>
                  <a:srgbClr val="000000"/>
                </a:solidFill>
                <a:effectLst/>
                <a:latin typeface="DINOT" panose="020B0504020101020102"/>
              </a:rPr>
              <a:t>. </a:t>
            </a:r>
          </a:p>
          <a:p>
            <a:pPr marL="171450" indent="-171450">
              <a:buFont typeface="Arial" panose="020B0604020202020204" pitchFamily="34" charset="0"/>
              <a:buChar char="•"/>
            </a:pPr>
            <a:r>
              <a:rPr lang="en-AU" sz="1800" b="0" i="0" dirty="0">
                <a:solidFill>
                  <a:srgbClr val="000000"/>
                </a:solidFill>
                <a:effectLst/>
                <a:latin typeface="DINOT" panose="020B0504020101020102"/>
              </a:rPr>
              <a:t>National: it is the only national survey across Australia</a:t>
            </a:r>
          </a:p>
          <a:p>
            <a:pPr marL="171450" indent="-171450">
              <a:buFont typeface="Arial" panose="020B0604020202020204" pitchFamily="34" charset="0"/>
              <a:buChar char="•"/>
            </a:pPr>
            <a:r>
              <a:rPr lang="en-AU" sz="1800" b="0" i="0" dirty="0">
                <a:solidFill>
                  <a:srgbClr val="000000"/>
                </a:solidFill>
                <a:effectLst/>
                <a:latin typeface="DINOT" panose="020B0504020101020102"/>
              </a:rPr>
              <a:t>Annual: it runs every year at the time of registration renewal (Aug-and early October)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800" b="0" i="0" strike="noStrike" dirty="0">
                <a:solidFill>
                  <a:srgbClr val="000000"/>
                </a:solidFill>
                <a:effectLst/>
                <a:latin typeface="DINOT" panose="020B0504020101020102"/>
              </a:rPr>
              <a:t>For doctors in training: Use your voice, do the Medical Training Survey. Use your data: MTS data is public and can inform your choice of training site and specialty</a:t>
            </a:r>
          </a:p>
          <a:p>
            <a:pPr marL="171450" indent="-171450">
              <a:buFont typeface="Arial" panose="020B0604020202020204" pitchFamily="34" charset="0"/>
              <a:buChar char="•"/>
            </a:pPr>
            <a:r>
              <a:rPr lang="en-AU" sz="1800" b="0" i="0" dirty="0">
                <a:solidFill>
                  <a:srgbClr val="000000"/>
                </a:solidFill>
                <a:effectLst/>
                <a:latin typeface="DINOT" panose="020B0504020101020102"/>
              </a:rPr>
              <a:t>Independent: a 3</a:t>
            </a:r>
            <a:r>
              <a:rPr lang="en-AU" sz="1800" b="0" i="0" baseline="30000" dirty="0">
                <a:solidFill>
                  <a:srgbClr val="000000"/>
                </a:solidFill>
                <a:effectLst/>
                <a:latin typeface="DINOT" panose="020B0504020101020102"/>
              </a:rPr>
              <a:t>rd</a:t>
            </a:r>
            <a:r>
              <a:rPr lang="en-AU" sz="1800" b="0" i="0" dirty="0">
                <a:solidFill>
                  <a:srgbClr val="000000"/>
                </a:solidFill>
                <a:effectLst/>
                <a:latin typeface="DINOT" panose="020B0504020101020102"/>
              </a:rPr>
              <a:t> party hosts and runs the survey – EY Sweeney</a:t>
            </a:r>
            <a:endParaRPr lang="en-AU" dirty="0"/>
          </a:p>
          <a:p>
            <a:endParaRPr lang="en-AU" dirty="0"/>
          </a:p>
        </p:txBody>
      </p:sp>
      <p:sp>
        <p:nvSpPr>
          <p:cNvPr id="4" name="Slide Number Placeholder 3">
            <a:extLst>
              <a:ext uri="{FF2B5EF4-FFF2-40B4-BE49-F238E27FC236}">
                <a16:creationId xmlns:a16="http://schemas.microsoft.com/office/drawing/2014/main" id="{D55D78F2-08F1-5B55-662D-BD5A81359CE2}"/>
              </a:ext>
            </a:extLst>
          </p:cNvPr>
          <p:cNvSpPr>
            <a:spLocks noGrp="1"/>
          </p:cNvSpPr>
          <p:nvPr>
            <p:ph type="sldNum" sz="quarter" idx="10"/>
          </p:nvPr>
        </p:nvSpPr>
        <p:spPr/>
        <p:txBody>
          <a:bodyPr/>
          <a:lstStyle/>
          <a:p>
            <a:pPr>
              <a:defRPr/>
            </a:pPr>
            <a:fld id="{411A6CC1-6BB7-4984-B590-9ACE536D9B8C}" type="slidenum">
              <a:rPr lang="en-AU" smtClean="0"/>
              <a:pPr>
                <a:defRPr/>
              </a:pPr>
              <a:t>4</a:t>
            </a:fld>
            <a:endParaRPr lang="en-AU"/>
          </a:p>
        </p:txBody>
      </p:sp>
    </p:spTree>
    <p:extLst>
      <p:ext uri="{BB962C8B-B14F-4D97-AF65-F5344CB8AC3E}">
        <p14:creationId xmlns:p14="http://schemas.microsoft.com/office/powerpoint/2010/main" val="270631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Routine survey questions fall into six broad topics and ask for doctor in training feedback on the following issues: </a:t>
            </a:r>
          </a:p>
          <a:p>
            <a:pPr marL="171450" indent="-171450">
              <a:buFont typeface="Arial" panose="020B0604020202020204" pitchFamily="34" charset="0"/>
              <a:buChar char="•"/>
            </a:pPr>
            <a:r>
              <a:rPr lang="en-AU" dirty="0"/>
              <a:t>Demographic</a:t>
            </a:r>
          </a:p>
          <a:p>
            <a:pPr marL="171450" indent="-171450">
              <a:buFont typeface="Arial" panose="020B0604020202020204" pitchFamily="34" charset="0"/>
              <a:buChar char="•"/>
            </a:pPr>
            <a:r>
              <a:rPr lang="en-AU" dirty="0"/>
              <a:t>Training program curriculum</a:t>
            </a:r>
          </a:p>
          <a:p>
            <a:pPr marL="171450" indent="-171450">
              <a:buFont typeface="Arial" panose="020B0604020202020204" pitchFamily="34" charset="0"/>
              <a:buChar char="•"/>
            </a:pPr>
            <a:r>
              <a:rPr lang="en-AU" dirty="0"/>
              <a:t>Training program assessment</a:t>
            </a:r>
          </a:p>
          <a:p>
            <a:pPr marL="171450" indent="-171450">
              <a:buFont typeface="Arial" panose="020B0604020202020204" pitchFamily="34" charset="0"/>
              <a:buChar char="•"/>
            </a:pPr>
            <a:r>
              <a:rPr lang="en-AU" dirty="0"/>
              <a:t>College engagement with trainees</a:t>
            </a:r>
          </a:p>
          <a:p>
            <a:pPr marL="171450" indent="-171450">
              <a:buFont typeface="Arial" panose="020B0604020202020204" pitchFamily="34" charset="0"/>
              <a:buChar char="•"/>
            </a:pPr>
            <a:r>
              <a:rPr lang="en-AU" dirty="0"/>
              <a:t>Workplace environment and culture</a:t>
            </a:r>
          </a:p>
          <a:p>
            <a:pPr marL="171450" indent="-171450">
              <a:buFont typeface="Arial" panose="020B0604020202020204" pitchFamily="34" charset="0"/>
              <a:buChar char="•"/>
            </a:pPr>
            <a:r>
              <a:rPr lang="en-AU" dirty="0"/>
              <a:t>Access to teaching</a:t>
            </a:r>
          </a:p>
          <a:p>
            <a:pPr marL="171450" indent="-171450">
              <a:buFont typeface="Arial" panose="020B0604020202020204" pitchFamily="34" charset="0"/>
              <a:buChar char="•"/>
            </a:pPr>
            <a:r>
              <a:rPr lang="en-AU" dirty="0"/>
              <a:t>Clinical supervision</a:t>
            </a:r>
          </a:p>
          <a:p>
            <a:pPr marL="171450" indent="-171450">
              <a:buFont typeface="Arial" panose="020B0604020202020204" pitchFamily="34" charset="0"/>
              <a:buChar char="•"/>
            </a:pPr>
            <a:r>
              <a:rPr lang="en-AU" dirty="0"/>
              <a:t>Training post orientation</a:t>
            </a:r>
          </a:p>
          <a:p>
            <a:pPr marL="171450" indent="-171450">
              <a:buFont typeface="Arial" panose="020B0604020202020204" pitchFamily="34" charset="0"/>
              <a:buChar char="•"/>
            </a:pPr>
            <a:r>
              <a:rPr lang="en-AU" dirty="0"/>
              <a:t>Wellbeing </a:t>
            </a:r>
          </a:p>
          <a:p>
            <a:pPr marL="171450" indent="-171450">
              <a:buFont typeface="Arial" panose="020B0604020202020204" pitchFamily="34" charset="0"/>
              <a:buChar char="•"/>
            </a:pPr>
            <a:r>
              <a:rPr lang="en-AU" dirty="0"/>
              <a:t>Patient safety</a:t>
            </a:r>
          </a:p>
          <a:p>
            <a:pPr marL="171450" indent="-171450">
              <a:buFont typeface="Arial" panose="020B0604020202020204" pitchFamily="34" charset="0"/>
              <a:buChar char="•"/>
            </a:pPr>
            <a:r>
              <a:rPr lang="en-AU" dirty="0"/>
              <a:t>Overall satisfaction</a:t>
            </a:r>
          </a:p>
          <a:p>
            <a:pPr marL="171450" indent="-171450">
              <a:buFont typeface="Arial" panose="020B0604020202020204" pitchFamily="34" charset="0"/>
              <a:buChar char="•"/>
            </a:pPr>
            <a:r>
              <a:rPr lang="en-AU" dirty="0"/>
              <a:t>Future career intentions</a:t>
            </a:r>
          </a:p>
          <a:p>
            <a:pPr marL="171450" indent="-171450">
              <a:buFont typeface="Arial" panose="020B0604020202020204" pitchFamily="34" charset="0"/>
              <a:buChar char="•"/>
            </a:pPr>
            <a:r>
              <a:rPr lang="en-AU" dirty="0"/>
              <a:t>About you</a:t>
            </a:r>
          </a:p>
          <a:p>
            <a:endParaRPr lang="en-AU" dirty="0"/>
          </a:p>
          <a:p>
            <a:r>
              <a:rPr lang="en-AU" dirty="0"/>
              <a:t>Survey questions are tailored to the needs of each group of doctors in training.</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5</a:t>
            </a:fld>
            <a:endParaRPr lang="en-AU"/>
          </a:p>
        </p:txBody>
      </p:sp>
    </p:spTree>
    <p:extLst>
      <p:ext uri="{BB962C8B-B14F-4D97-AF65-F5344CB8AC3E}">
        <p14:creationId xmlns:p14="http://schemas.microsoft.com/office/powerpoint/2010/main" val="86591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Your feedback helps! </a:t>
            </a:r>
          </a:p>
          <a:p>
            <a:endParaRPr lang="en-US" sz="1200" dirty="0"/>
          </a:p>
          <a:p>
            <a:r>
              <a:rPr lang="en-US" sz="1200" dirty="0"/>
              <a:t>It is safe and confidential to do the MTS. Survey data is de-identified in reporting of results. Only de-identified data is shared with the Board and </a:t>
            </a:r>
            <a:r>
              <a:rPr lang="en-US" sz="1200" dirty="0" err="1"/>
              <a:t>Ahpra</a:t>
            </a:r>
            <a:r>
              <a:rPr lang="en-US" sz="1200" dirty="0"/>
              <a:t>. </a:t>
            </a:r>
          </a:p>
          <a:p>
            <a:r>
              <a:rPr lang="en-US" sz="1200" dirty="0"/>
              <a:t>The MTS encourages trainees to reflect on their medical training and teaching and provide feedback to support continuous improvement. </a:t>
            </a:r>
          </a:p>
          <a:p>
            <a:r>
              <a:rPr lang="en-US" sz="1200" dirty="0"/>
              <a:t>Reflective practice is a cornerstone of good medical practice and of the Professional Performance Framework. </a:t>
            </a:r>
          </a:p>
          <a:p>
            <a:endParaRPr lang="en-US" sz="1200" dirty="0"/>
          </a:p>
          <a:p>
            <a:r>
              <a:rPr lang="en-US" sz="1200" dirty="0"/>
              <a:t>MTS data is a valuable quality improvement tool for stakeholders who are developing and delivering medical training. </a:t>
            </a:r>
          </a:p>
          <a:p>
            <a:r>
              <a:rPr lang="en-US" sz="1200" dirty="0"/>
              <a:t>Visit MedicalTrainingSurvey.gov.au to read how stakeholders are using the results to drive positive change in medical training in Australia. </a:t>
            </a:r>
          </a:p>
          <a:p>
            <a:endParaRPr lang="en-US" sz="1700" dirty="0"/>
          </a:p>
          <a:p>
            <a:endParaRPr lang="en-AU" sz="1700"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6</a:t>
            </a:fld>
            <a:endParaRPr lang="en-AU"/>
          </a:p>
        </p:txBody>
      </p:sp>
    </p:spTree>
    <p:extLst>
      <p:ext uri="{BB962C8B-B14F-4D97-AF65-F5344CB8AC3E}">
        <p14:creationId xmlns:p14="http://schemas.microsoft.com/office/powerpoint/2010/main" val="234676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5 versions of the MTS, one each for. </a:t>
            </a:r>
          </a:p>
          <a:p>
            <a:pPr marL="236601" indent="-236601">
              <a:buAutoNum type="arabicPeriod"/>
            </a:pPr>
            <a:r>
              <a:rPr lang="en-AU" dirty="0"/>
              <a:t>Interns</a:t>
            </a:r>
          </a:p>
          <a:p>
            <a:pPr marL="236601" indent="-236601">
              <a:buAutoNum type="arabicPeriod"/>
            </a:pPr>
            <a:r>
              <a:rPr lang="en-AU" dirty="0"/>
              <a:t>Prevocational and unaccredited trainees</a:t>
            </a:r>
          </a:p>
          <a:p>
            <a:pPr marL="236601" indent="-236601">
              <a:buAutoNum type="arabicPeriod"/>
            </a:pPr>
            <a:r>
              <a:rPr lang="en-AU" dirty="0"/>
              <a:t>Specialist trainees (non-GP)</a:t>
            </a:r>
          </a:p>
          <a:p>
            <a:pPr marL="236601" indent="-236601">
              <a:buAutoNum type="arabicPeriod"/>
            </a:pPr>
            <a:r>
              <a:rPr lang="en-AU" dirty="0"/>
              <a:t>Specialist GP trainees</a:t>
            </a:r>
          </a:p>
          <a:p>
            <a:pPr marL="236601" indent="-236601">
              <a:buAutoNum type="arabicPeriod"/>
            </a:pPr>
            <a:r>
              <a:rPr lang="en-AU" dirty="0"/>
              <a:t>IMGs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Most questions are common across all surveys, the rest are tailored to each group of doctors in training:</a:t>
            </a:r>
            <a:br>
              <a:rPr lang="en-AU" dirty="0"/>
            </a:br>
            <a:r>
              <a:rPr lang="en-AU" sz="1800" dirty="0">
                <a:effectLst/>
                <a:latin typeface="Segoe UI" panose="020B0502040204020203" pitchFamily="34" charset="0"/>
              </a:rPr>
              <a:t>There are different versions of the survey to reflect the particular training environment of doctors at different stages in their training. For example, questions that we ask interns and accredited trainees, reflect </a:t>
            </a:r>
            <a:r>
              <a:rPr lang="en-AU" sz="1200" dirty="0">
                <a:effectLst/>
                <a:latin typeface="Segoe UI" panose="020B0502040204020203" pitchFamily="34" charset="0"/>
              </a:rPr>
              <a:t>their unique training environments </a:t>
            </a:r>
            <a:endParaRPr lang="en-AU" dirty="0"/>
          </a:p>
          <a:p>
            <a:endParaRPr lang="en-AU" dirty="0"/>
          </a:p>
          <a:p>
            <a:r>
              <a:rPr lang="en-AU" dirty="0"/>
              <a:t>The MTS builds on doctor in training surveys conducted by jurisdictions and colleges </a:t>
            </a:r>
          </a:p>
          <a:p>
            <a:endParaRPr lang="en-AU" dirty="0"/>
          </a:p>
          <a:p>
            <a:r>
              <a:rPr lang="en-AU" dirty="0"/>
              <a:t>The MTS generates national, cross profession data being used to improve medical training.</a:t>
            </a:r>
          </a:p>
          <a:p>
            <a:endParaRPr lang="en-AU" dirty="0"/>
          </a:p>
          <a:p>
            <a:r>
              <a:rPr lang="en-AU" sz="1800" dirty="0">
                <a:effectLst/>
                <a:latin typeface="Segoe UI" panose="020B0502040204020203" pitchFamily="34" charset="0"/>
              </a:rPr>
              <a:t>Doctors in training helped design the Medical Training Survey from the beginning. There are doctor in training representatives that sit on the governance structure.</a:t>
            </a:r>
            <a:br>
              <a:rPr lang="en-AU" sz="1800" dirty="0">
                <a:effectLst/>
                <a:latin typeface="Segoe UI" panose="020B0502040204020203" pitchFamily="34" charset="0"/>
              </a:rPr>
            </a:br>
            <a:r>
              <a:rPr lang="en-AU" sz="1800" dirty="0">
                <a:effectLst/>
                <a:latin typeface="Segoe UI" panose="020B0502040204020203" pitchFamily="34" charset="0"/>
              </a:rPr>
              <a:t>Other doctors in training have helped by testing the survey questions. We wanted to make sure the questions were easy to understand, written clearly and that survey answers would properly capture the experience of medical training in Australia. Doctors in training were great at telling us what we had missed, what worked well and what we needed to improve.</a:t>
            </a:r>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7</a:t>
            </a:fld>
            <a:endParaRPr lang="en-AU"/>
          </a:p>
        </p:txBody>
      </p:sp>
    </p:spTree>
    <p:extLst>
      <p:ext uri="{BB962C8B-B14F-4D97-AF65-F5344CB8AC3E}">
        <p14:creationId xmlns:p14="http://schemas.microsoft.com/office/powerpoint/2010/main" val="405056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451" indent="-177451">
              <a:buFontTx/>
              <a:buChar char="-"/>
            </a:pPr>
            <a:r>
              <a:rPr lang="en-AU" dirty="0"/>
              <a:t>Doctors in training do the survey when they renew their medical registration in August – September:</a:t>
            </a:r>
          </a:p>
          <a:p>
            <a:pPr marL="650653" lvl="1" indent="-177451">
              <a:buFontTx/>
              <a:buChar char="-"/>
            </a:pPr>
            <a:r>
              <a:rPr lang="en-AU" dirty="0"/>
              <a:t>First register</a:t>
            </a:r>
          </a:p>
          <a:p>
            <a:pPr marL="650653" lvl="1" indent="-177451">
              <a:buFontTx/>
              <a:buChar char="-"/>
            </a:pPr>
            <a:r>
              <a:rPr lang="en-AU" dirty="0"/>
              <a:t>Complete registration renewal</a:t>
            </a:r>
          </a:p>
          <a:p>
            <a:pPr marL="650653" lvl="1" indent="-177451">
              <a:buFontTx/>
              <a:buChar char="-"/>
            </a:pPr>
            <a:r>
              <a:rPr lang="en-AU" dirty="0"/>
              <a:t>Complete the Medical Training Survey as the last step</a:t>
            </a:r>
          </a:p>
          <a:p>
            <a:endParaRPr lang="en-AU" dirty="0"/>
          </a:p>
          <a:p>
            <a:r>
              <a:rPr lang="en-US" dirty="0"/>
              <a:t>When you renew your registration, your survey link will appear at the end of registration process. A pop-up box will appear. Simply click ‘continue’ to start your Medical Training Survey!</a:t>
            </a:r>
          </a:p>
          <a:p>
            <a:endParaRPr lang="en-US" dirty="0"/>
          </a:p>
          <a:p>
            <a:r>
              <a:rPr lang="en-US" dirty="0"/>
              <a:t>If you miss it, </a:t>
            </a:r>
            <a:r>
              <a:rPr lang="en-US" dirty="0" err="1"/>
              <a:t>Ahpra</a:t>
            </a:r>
            <a:r>
              <a:rPr lang="en-US" dirty="0"/>
              <a:t> will send it to you your link in the email confirming your registration renewal.</a:t>
            </a:r>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8</a:t>
            </a:fld>
            <a:endParaRPr lang="en-AU"/>
          </a:p>
        </p:txBody>
      </p:sp>
    </p:spTree>
    <p:extLst>
      <p:ext uri="{BB962C8B-B14F-4D97-AF65-F5344CB8AC3E}">
        <p14:creationId xmlns:p14="http://schemas.microsoft.com/office/powerpoint/2010/main" val="334907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dirty="0"/>
              <a:t>For Interns and IMGs, you will receive an email invitation from the Medical Board of Australia to participate in the MTS. This email </a:t>
            </a:r>
            <a:r>
              <a:rPr lang="en-AU"/>
              <a:t>will contain </a:t>
            </a:r>
            <a:r>
              <a:rPr lang="en-AU" dirty="0"/>
              <a:t>a unique survey link</a:t>
            </a:r>
          </a:p>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9</a:t>
            </a:fld>
            <a:endParaRPr lang="en-AU"/>
          </a:p>
        </p:txBody>
      </p:sp>
    </p:spTree>
    <p:extLst>
      <p:ext uri="{BB962C8B-B14F-4D97-AF65-F5344CB8AC3E}">
        <p14:creationId xmlns:p14="http://schemas.microsoft.com/office/powerpoint/2010/main" val="143150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275606"/>
            <a:ext cx="3456384" cy="1944216"/>
          </a:xfrm>
        </p:spPr>
        <p:txBody>
          <a:bodyPr/>
          <a:lstStyle>
            <a:lvl1pPr algn="l">
              <a:defRPr sz="3200"/>
            </a:lvl1pPr>
          </a:lstStyle>
          <a:p>
            <a:r>
              <a:rPr lang="en-US"/>
              <a:t>Click to edit Master title style</a:t>
            </a:r>
            <a:endParaRPr lang="en-AU" dirty="0"/>
          </a:p>
        </p:txBody>
      </p:sp>
      <p:sp>
        <p:nvSpPr>
          <p:cNvPr id="3075" name="Rectangle 3"/>
          <p:cNvSpPr>
            <a:spLocks noGrp="1" noChangeArrowheads="1"/>
          </p:cNvSpPr>
          <p:nvPr>
            <p:ph type="subTitle" idx="1"/>
          </p:nvPr>
        </p:nvSpPr>
        <p:spPr>
          <a:xfrm>
            <a:off x="683568" y="3219822"/>
            <a:ext cx="3456384" cy="361429"/>
          </a:xfrm>
        </p:spPr>
        <p:txBody>
          <a:bodyPr/>
          <a:lstStyle>
            <a:lvl1pPr marL="0" indent="0" algn="l">
              <a:buFontTx/>
              <a:buNone/>
              <a:defRPr sz="2200">
                <a:solidFill>
                  <a:schemeClr val="accent2"/>
                </a:solidFill>
              </a:defRPr>
            </a:lvl1pPr>
          </a:lstStyle>
          <a:p>
            <a:r>
              <a:rPr lang="en-US" dirty="0"/>
              <a:t>Click to edit Master subtitle style</a:t>
            </a:r>
          </a:p>
        </p:txBody>
      </p:sp>
      <p:sp>
        <p:nvSpPr>
          <p:cNvPr id="3" name="Text Placeholder 2"/>
          <p:cNvSpPr>
            <a:spLocks noGrp="1"/>
          </p:cNvSpPr>
          <p:nvPr>
            <p:ph type="body" sz="quarter" idx="13"/>
          </p:nvPr>
        </p:nvSpPr>
        <p:spPr>
          <a:xfrm>
            <a:off x="683569" y="3632960"/>
            <a:ext cx="3456384" cy="377428"/>
          </a:xfrm>
        </p:spPr>
        <p:txBody>
          <a:bodyPr/>
          <a:lstStyle>
            <a:lvl1pPr marL="0" indent="0" algn="ctr">
              <a:buNone/>
              <a:defRPr sz="1800"/>
            </a:lvl1p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3651871"/>
            <a:ext cx="5486400" cy="425054"/>
          </a:xfrm>
        </p:spPr>
        <p:txBody>
          <a:bodyPr anchor="b"/>
          <a:lstStyle>
            <a:lvl1pPr algn="l">
              <a:defRPr sz="2400" b="0">
                <a:latin typeface="+mn-lt"/>
              </a:defRPr>
            </a:lvl1pPr>
          </a:lstStyle>
          <a:p>
            <a:r>
              <a:rPr lang="en-US"/>
              <a:t>Click to edit Master title style</a:t>
            </a:r>
            <a:endParaRPr lang="en-AU" dirty="0"/>
          </a:p>
        </p:txBody>
      </p:sp>
      <p:sp>
        <p:nvSpPr>
          <p:cNvPr id="3" name="Picture Placeholder 2"/>
          <p:cNvSpPr>
            <a:spLocks noGrp="1"/>
          </p:cNvSpPr>
          <p:nvPr>
            <p:ph type="pic" idx="1"/>
          </p:nvPr>
        </p:nvSpPr>
        <p:spPr>
          <a:xfrm>
            <a:off x="1835696" y="1347615"/>
            <a:ext cx="5486400"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835696" y="4083921"/>
            <a:ext cx="5486400" cy="432309"/>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
        <p:nvSpPr>
          <p:cNvPr id="4" name="Slide Number Placeholder 3"/>
          <p:cNvSpPr>
            <a:spLocks noGrp="1"/>
          </p:cNvSpPr>
          <p:nvPr>
            <p:ph type="sldNum" sz="quarter" idx="11"/>
          </p:nvPr>
        </p:nvSpPr>
        <p:spPr>
          <a:xfrm>
            <a:off x="5436096" y="2427734"/>
            <a:ext cx="2133600" cy="357188"/>
          </a:xfrm>
          <a:prstGeom prst="rect">
            <a:avLst/>
          </a:prstGeom>
        </p:spPr>
        <p:txBody>
          <a:bodyPr/>
          <a:lstStyle/>
          <a:p>
            <a:pPr>
              <a:defRPr/>
            </a:pPr>
            <a:fld id="{46D40EFF-36F0-47BE-8FE6-28DA16EC973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16361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3235"/>
            <a:ext cx="3884400"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9"/>
            <a:ext cx="3884400"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6" y="1113235"/>
            <a:ext cx="3887788"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9"/>
            <a:ext cx="3887788"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solidFill>
                  <a:srgbClr val="FFFFFF"/>
                </a:solidFill>
              </a:rPr>
              <a:pPr>
                <a:defRPr/>
              </a:pPr>
              <a:t>‹#›</a:t>
            </a:fld>
            <a:endParaRPr lang="en-AU">
              <a:solidFill>
                <a:srgbClr val="FFFFFF"/>
              </a:solidFill>
            </a:endParaRPr>
          </a:p>
        </p:txBody>
      </p:sp>
      <p:sp>
        <p:nvSpPr>
          <p:cNvPr id="10" name="Title 1"/>
          <p:cNvSpPr>
            <a:spLocks noGrp="1"/>
          </p:cNvSpPr>
          <p:nvPr>
            <p:ph type="title"/>
          </p:nvPr>
        </p:nvSpPr>
        <p:spPr>
          <a:xfrm>
            <a:off x="453959" y="411510"/>
            <a:ext cx="8078854" cy="540544"/>
          </a:xfrm>
        </p:spPr>
        <p:txBody>
          <a:bodyPr/>
          <a:lstStyle/>
          <a:p>
            <a:r>
              <a:rPr lang="en-US"/>
              <a:t>Click to edit Master title style</a:t>
            </a:r>
            <a:endParaRPr lang="en-AU" dirty="0"/>
          </a:p>
        </p:txBody>
      </p:sp>
    </p:spTree>
    <p:extLst>
      <p:ext uri="{BB962C8B-B14F-4D97-AF65-F5344CB8AC3E}">
        <p14:creationId xmlns:p14="http://schemas.microsoft.com/office/powerpoint/2010/main" val="210985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411959"/>
            <a:ext cx="8075614" cy="37802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CF3D6353-C9D4-4BB1-9531-D3EBEEBBF573}" type="slidenum">
              <a:rPr lang="en-AU">
                <a:solidFill>
                  <a:srgbClr val="FFFFFF"/>
                </a:solidFill>
              </a:rPr>
              <a:pPr>
                <a:defRPr/>
              </a:pPr>
              <a:t>‹#›</a:t>
            </a:fld>
            <a:endParaRPr lang="en-AU">
              <a:solidFill>
                <a:srgbClr val="FFFFFF"/>
              </a:solidFill>
            </a:endParaRPr>
          </a:p>
        </p:txBody>
      </p:sp>
    </p:spTree>
    <p:extLst>
      <p:ext uri="{BB962C8B-B14F-4D97-AF65-F5344CB8AC3E}">
        <p14:creationId xmlns:p14="http://schemas.microsoft.com/office/powerpoint/2010/main" val="3980307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353757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7"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4"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107187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7"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13"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Content"/>
          <p:cNvSpPr>
            <a:spLocks noGrp="1"/>
          </p:cNvSpPr>
          <p:nvPr>
            <p:ph idx="1"/>
          </p:nvPr>
        </p:nvSpPr>
        <p:spPr bwMode="gray"/>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6"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33631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BFDEF3-16A2-4F50-91AB-6DBB4EC1FDF4}"/>
              </a:ext>
            </a:extLst>
          </p:cNvPr>
          <p:cNvSpPr/>
          <p:nvPr userDrawn="1"/>
        </p:nvSpPr>
        <p:spPr>
          <a:xfrm>
            <a:off x="0" y="0"/>
            <a:ext cx="9144000" cy="5143184"/>
          </a:xfrm>
          <a:prstGeom prst="rect">
            <a:avLst/>
          </a:prstGeom>
          <a:gradFill>
            <a:gsLst>
              <a:gs pos="57000">
                <a:schemeClr val="accent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a:p>
        </p:txBody>
      </p:sp>
      <p:sp>
        <p:nvSpPr>
          <p:cNvPr id="3074" name="Rectangle 2"/>
          <p:cNvSpPr>
            <a:spLocks noGrp="1" noChangeArrowheads="1"/>
          </p:cNvSpPr>
          <p:nvPr>
            <p:ph type="ctrTitle"/>
          </p:nvPr>
        </p:nvSpPr>
        <p:spPr>
          <a:xfrm>
            <a:off x="685800" y="2733768"/>
            <a:ext cx="7772400" cy="670322"/>
          </a:xfrm>
        </p:spPr>
        <p:txBody>
          <a:bodyPr lIns="36000" tIns="36000" rIns="36000" bIns="36000" anchor="ctr" anchorCtr="0"/>
          <a:lstStyle>
            <a:lvl1pPr algn="ctr">
              <a:defRPr sz="2700">
                <a:solidFill>
                  <a:schemeClr val="bg1"/>
                </a:solidFill>
              </a:defRPr>
            </a:lvl1pPr>
          </a:lstStyle>
          <a:p>
            <a:r>
              <a:rPr lang="en-US"/>
              <a:t>Click to edit Master title style</a:t>
            </a:r>
            <a:endParaRPr lang="en-AU"/>
          </a:p>
        </p:txBody>
      </p:sp>
      <p:sp>
        <p:nvSpPr>
          <p:cNvPr id="3075" name="Rectangle 3"/>
          <p:cNvSpPr>
            <a:spLocks noGrp="1" noChangeArrowheads="1"/>
          </p:cNvSpPr>
          <p:nvPr>
            <p:ph type="subTitle" idx="1"/>
          </p:nvPr>
        </p:nvSpPr>
        <p:spPr>
          <a:xfrm>
            <a:off x="1331640" y="3460626"/>
            <a:ext cx="6400800" cy="355793"/>
          </a:xfrm>
        </p:spPr>
        <p:txBody>
          <a:bodyPr lIns="36000" tIns="36000" rIns="36000" bIns="36000" anchor="ctr" anchorCtr="0"/>
          <a:lstStyle>
            <a:lvl1pPr marL="0" indent="0" algn="ctr">
              <a:buFontTx/>
              <a:buNone/>
              <a:defRPr sz="1575" b="1">
                <a:solidFill>
                  <a:schemeClr val="bg1">
                    <a:alpha val="50000"/>
                  </a:schemeClr>
                </a:solidFill>
              </a:defRPr>
            </a:lvl1pPr>
          </a:lstStyle>
          <a:p>
            <a:r>
              <a:rPr lang="en-US"/>
              <a:t>Click to edit Master subtitle style</a:t>
            </a:r>
          </a:p>
        </p:txBody>
      </p:sp>
      <p:sp>
        <p:nvSpPr>
          <p:cNvPr id="3" name="Text Placeholder 2"/>
          <p:cNvSpPr>
            <a:spLocks noGrp="1"/>
          </p:cNvSpPr>
          <p:nvPr>
            <p:ph type="body" sz="quarter" idx="13"/>
          </p:nvPr>
        </p:nvSpPr>
        <p:spPr>
          <a:xfrm>
            <a:off x="1331616" y="3885698"/>
            <a:ext cx="6408737" cy="377428"/>
          </a:xfrm>
        </p:spPr>
        <p:txBody>
          <a:bodyPr lIns="36000" tIns="36000" rIns="36000" bIns="36000" anchor="ctr" anchorCtr="0"/>
          <a:lstStyle>
            <a:lvl1pPr marL="0" indent="0" algn="ctr">
              <a:buNone/>
              <a:defRPr sz="1350">
                <a:solidFill>
                  <a:schemeClr val="bg1"/>
                </a:solidFill>
              </a:defRPr>
            </a:lvl1pPr>
          </a:lstStyle>
          <a:p>
            <a:pPr lvl="0"/>
            <a:r>
              <a:rPr lang="en-US"/>
              <a:t>Click to edit Master text styles</a:t>
            </a:r>
          </a:p>
        </p:txBody>
      </p:sp>
      <p:pic>
        <p:nvPicPr>
          <p:cNvPr id="4" name="Picture 3">
            <a:extLst>
              <a:ext uri="{FF2B5EF4-FFF2-40B4-BE49-F238E27FC236}">
                <a16:creationId xmlns:a16="http://schemas.microsoft.com/office/drawing/2014/main" id="{4965793C-75E3-4CB1-825C-A3689FAFA54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2577498" y="820090"/>
            <a:ext cx="3989003" cy="1462705"/>
          </a:xfrm>
          <a:prstGeom prst="rect">
            <a:avLst/>
          </a:prstGeom>
        </p:spPr>
      </p:pic>
    </p:spTree>
    <p:extLst>
      <p:ext uri="{BB962C8B-B14F-4D97-AF65-F5344CB8AC3E}">
        <p14:creationId xmlns:p14="http://schemas.microsoft.com/office/powerpoint/2010/main" val="2978004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ic st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56C81C-C267-4173-888B-7400B19C3EE3}"/>
              </a:ext>
            </a:extLst>
          </p:cNvPr>
          <p:cNvSpPr/>
          <p:nvPr/>
        </p:nvSpPr>
        <p:spPr>
          <a:xfrm>
            <a:off x="0" y="0"/>
            <a:ext cx="9144000" cy="51431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a:p>
        </p:txBody>
      </p:sp>
      <p:sp>
        <p:nvSpPr>
          <p:cNvPr id="2" name="Title 1"/>
          <p:cNvSpPr>
            <a:spLocks noGrp="1"/>
          </p:cNvSpPr>
          <p:nvPr>
            <p:ph type="title"/>
          </p:nvPr>
        </p:nvSpPr>
        <p:spPr>
          <a:xfrm>
            <a:off x="683568" y="2301237"/>
            <a:ext cx="7776864" cy="540544"/>
          </a:xfrm>
        </p:spPr>
        <p:txBody>
          <a:bodyPr/>
          <a:lstStyle>
            <a:lvl1pPr algn="ctr">
              <a:defRPr>
                <a:solidFill>
                  <a:schemeClr val="tx2"/>
                </a:solidFill>
              </a:defRPr>
            </a:lvl1p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3C501249-7AAF-4676-BB77-96A4E53D2AA5}" type="slidenum">
              <a:rPr lang="en-AU" smtClean="0"/>
              <a:t>‹#›</a:t>
            </a:fld>
            <a:endParaRPr lang="en-AU"/>
          </a:p>
        </p:txBody>
      </p:sp>
    </p:spTree>
    <p:extLst>
      <p:ext uri="{BB962C8B-B14F-4D97-AF65-F5344CB8AC3E}">
        <p14:creationId xmlns:p14="http://schemas.microsoft.com/office/powerpoint/2010/main" val="4197156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solidFill>
                  <a:schemeClr val="tx2"/>
                </a:solidFill>
              </a:defRPr>
            </a:lvl1p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3C501249-7AAF-4676-BB77-96A4E53D2AA5}" type="slidenum">
              <a:rPr lang="en-AU" smtClean="0"/>
              <a:t>‹#›</a:t>
            </a:fld>
            <a:endParaRPr lang="en-AU"/>
          </a:p>
        </p:txBody>
      </p:sp>
      <p:sp>
        <p:nvSpPr>
          <p:cNvPr id="3" name="Rectangle 2">
            <a:extLst>
              <a:ext uri="{FF2B5EF4-FFF2-40B4-BE49-F238E27FC236}">
                <a16:creationId xmlns:a16="http://schemas.microsoft.com/office/drawing/2014/main" id="{45CF1E80-9AB9-41FA-B5D2-FB83D67F2020}"/>
              </a:ext>
            </a:extLst>
          </p:cNvPr>
          <p:cNvSpPr/>
          <p:nvPr userDrawn="1"/>
        </p:nvSpPr>
        <p:spPr>
          <a:xfrm>
            <a:off x="0" y="0"/>
            <a:ext cx="9144000" cy="1263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a:p>
        </p:txBody>
      </p:sp>
    </p:spTree>
    <p:extLst>
      <p:ext uri="{BB962C8B-B14F-4D97-AF65-F5344CB8AC3E}">
        <p14:creationId xmlns:p14="http://schemas.microsoft.com/office/powerpoint/2010/main" val="2172307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start">
    <p:spTree>
      <p:nvGrpSpPr>
        <p:cNvPr id="1" name=""/>
        <p:cNvGrpSpPr/>
        <p:nvPr/>
      </p:nvGrpSpPr>
      <p:grpSpPr>
        <a:xfrm>
          <a:off x="0" y="0"/>
          <a:ext cx="0" cy="0"/>
          <a:chOff x="0" y="0"/>
          <a:chExt cx="0" cy="0"/>
        </a:xfrm>
      </p:grpSpPr>
      <p:sp>
        <p:nvSpPr>
          <p:cNvPr id="5" name="Title 4"/>
          <p:cNvSpPr>
            <a:spLocks noGrp="1"/>
          </p:cNvSpPr>
          <p:nvPr>
            <p:ph type="title"/>
          </p:nvPr>
        </p:nvSpPr>
        <p:spPr>
          <a:xfrm>
            <a:off x="467544" y="339502"/>
            <a:ext cx="8078854" cy="540544"/>
          </a:xfrm>
        </p:spPr>
        <p:txBody>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292021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opic star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56C81C-C267-4173-888B-7400B19C3EE3}"/>
              </a:ext>
            </a:extLst>
          </p:cNvPr>
          <p:cNvSpPr/>
          <p:nvPr/>
        </p:nvSpPr>
        <p:spPr>
          <a:xfrm>
            <a:off x="0" y="0"/>
            <a:ext cx="9144000" cy="5143184"/>
          </a:xfrm>
          <a:prstGeom prst="rect">
            <a:avLst/>
          </a:prstGeom>
          <a:gradFill>
            <a:gsLst>
              <a:gs pos="0">
                <a:schemeClr val="accent2"/>
              </a:gs>
              <a:gs pos="83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a:p>
        </p:txBody>
      </p:sp>
      <p:sp>
        <p:nvSpPr>
          <p:cNvPr id="2" name="Title 1"/>
          <p:cNvSpPr>
            <a:spLocks noGrp="1"/>
          </p:cNvSpPr>
          <p:nvPr>
            <p:ph type="title"/>
          </p:nvPr>
        </p:nvSpPr>
        <p:spPr>
          <a:xfrm>
            <a:off x="683568" y="2301237"/>
            <a:ext cx="7776864" cy="540544"/>
          </a:xfrm>
        </p:spPr>
        <p:txBody>
          <a:bodyPr/>
          <a:lstStyle>
            <a:lvl1pPr algn="ctr">
              <a:defRPr>
                <a:solidFill>
                  <a:schemeClr val="bg1"/>
                </a:solidFill>
              </a:defRPr>
            </a:lvl1p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3C501249-7AAF-4676-BB77-96A4E53D2AA5}" type="slidenum">
              <a:rPr lang="en-AU" smtClean="0"/>
              <a:t>‹#›</a:t>
            </a:fld>
            <a:endParaRPr lang="en-AU"/>
          </a:p>
        </p:txBody>
      </p:sp>
    </p:spTree>
    <p:extLst>
      <p:ext uri="{BB962C8B-B14F-4D97-AF65-F5344CB8AC3E}">
        <p14:creationId xmlns:p14="http://schemas.microsoft.com/office/powerpoint/2010/main" val="2122226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lvl1pPr>
              <a:defRPr smtClean="0"/>
            </a:lvl1pPr>
          </a:lstStyle>
          <a:p>
            <a:fld id="{3C501249-7AAF-4676-BB77-96A4E53D2AA5}" type="slidenum">
              <a:rPr lang="en-AU" noProof="0" smtClean="0"/>
              <a:t>‹#›</a:t>
            </a:fld>
            <a:endParaRPr lang="en-AU" noProof="0"/>
          </a:p>
        </p:txBody>
      </p:sp>
      <p:sp>
        <p:nvSpPr>
          <p:cNvPr id="5" name="Rectangle 2">
            <a:extLst>
              <a:ext uri="{FF2B5EF4-FFF2-40B4-BE49-F238E27FC236}">
                <a16:creationId xmlns:a16="http://schemas.microsoft.com/office/drawing/2014/main" id="{DBA7C061-4354-42B9-929D-46B7B154725F}"/>
              </a:ext>
            </a:extLst>
          </p:cNvPr>
          <p:cNvSpPr>
            <a:spLocks noGrp="1" noChangeArrowheads="1"/>
          </p:cNvSpPr>
          <p:nvPr>
            <p:ph type="title"/>
          </p:nvPr>
        </p:nvSpPr>
        <p:spPr bwMode="auto">
          <a:xfrm>
            <a:off x="457200" y="145834"/>
            <a:ext cx="6608253" cy="653801"/>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AU" noProof="0"/>
              <a:t>Click to edit Master title style</a:t>
            </a:r>
          </a:p>
        </p:txBody>
      </p:sp>
      <p:sp>
        <p:nvSpPr>
          <p:cNvPr id="9" name="Rectangle 3">
            <a:extLst>
              <a:ext uri="{FF2B5EF4-FFF2-40B4-BE49-F238E27FC236}">
                <a16:creationId xmlns:a16="http://schemas.microsoft.com/office/drawing/2014/main" id="{12970E9C-89C0-4AA8-89C1-CB9BF5E0C7A1}"/>
              </a:ext>
            </a:extLst>
          </p:cNvPr>
          <p:cNvSpPr>
            <a:spLocks noGrp="1" noChangeArrowheads="1"/>
          </p:cNvSpPr>
          <p:nvPr>
            <p:ph idx="1"/>
          </p:nvPr>
        </p:nvSpPr>
        <p:spPr bwMode="auto">
          <a:xfrm>
            <a:off x="457200" y="1113236"/>
            <a:ext cx="8229600" cy="35647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4285181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D0D0E2-C89D-438B-9A96-BEC39BE11AA1}"/>
              </a:ext>
            </a:extLst>
          </p:cNvPr>
          <p:cNvSpPr/>
          <p:nvPr/>
        </p:nvSpPr>
        <p:spPr>
          <a:xfrm>
            <a:off x="0" y="0"/>
            <a:ext cx="9144000" cy="5143184"/>
          </a:xfrm>
          <a:prstGeom prst="rect">
            <a:avLst/>
          </a:prstGeom>
          <a:gradFill>
            <a:gsLst>
              <a:gs pos="0">
                <a:schemeClr val="accent2">
                  <a:alpha val="20000"/>
                </a:schemeClr>
              </a:gs>
              <a:gs pos="83000">
                <a:schemeClr val="tx2">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a:p>
        </p:txBody>
      </p:sp>
      <p:sp>
        <p:nvSpPr>
          <p:cNvPr id="4" name="Rectangle 6"/>
          <p:cNvSpPr>
            <a:spLocks noGrp="1" noChangeArrowheads="1"/>
          </p:cNvSpPr>
          <p:nvPr>
            <p:ph type="sldNum" sz="quarter" idx="12"/>
          </p:nvPr>
        </p:nvSpPr>
        <p:spPr>
          <a:ln/>
        </p:spPr>
        <p:txBody>
          <a:bodyPr/>
          <a:lstStyle>
            <a:lvl1pPr>
              <a:defRPr/>
            </a:lvl1pPr>
          </a:lstStyle>
          <a:p>
            <a:fld id="{3C501249-7AAF-4676-BB77-96A4E53D2AA5}" type="slidenum">
              <a:rPr lang="en-AU" smtClean="0"/>
              <a:t>‹#›</a:t>
            </a:fld>
            <a:endParaRPr lang="en-AU"/>
          </a:p>
        </p:txBody>
      </p:sp>
      <p:sp>
        <p:nvSpPr>
          <p:cNvPr id="5" name="Rectangle 2">
            <a:extLst>
              <a:ext uri="{FF2B5EF4-FFF2-40B4-BE49-F238E27FC236}">
                <a16:creationId xmlns:a16="http://schemas.microsoft.com/office/drawing/2014/main" id="{128E8808-060E-4776-B3E8-078DE08CC3F2}"/>
              </a:ext>
            </a:extLst>
          </p:cNvPr>
          <p:cNvSpPr>
            <a:spLocks noGrp="1" noChangeArrowheads="1"/>
          </p:cNvSpPr>
          <p:nvPr>
            <p:ph type="title"/>
          </p:nvPr>
        </p:nvSpPr>
        <p:spPr bwMode="auto">
          <a:xfrm>
            <a:off x="457200" y="138615"/>
            <a:ext cx="6662641" cy="653801"/>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US"/>
              <a:t>Click to edit Master title style</a:t>
            </a:r>
            <a:endParaRPr lang="en-AU"/>
          </a:p>
        </p:txBody>
      </p:sp>
      <p:sp>
        <p:nvSpPr>
          <p:cNvPr id="6" name="Rectangle 3">
            <a:extLst>
              <a:ext uri="{FF2B5EF4-FFF2-40B4-BE49-F238E27FC236}">
                <a16:creationId xmlns:a16="http://schemas.microsoft.com/office/drawing/2014/main" id="{4D9DD9CC-15C0-4714-9228-E56C190D9CCC}"/>
              </a:ext>
            </a:extLst>
          </p:cNvPr>
          <p:cNvSpPr>
            <a:spLocks noGrp="1" noChangeArrowheads="1"/>
          </p:cNvSpPr>
          <p:nvPr>
            <p:ph idx="1"/>
          </p:nvPr>
        </p:nvSpPr>
        <p:spPr bwMode="auto">
          <a:xfrm>
            <a:off x="457200" y="1113236"/>
            <a:ext cx="8229600" cy="35647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382268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D0D0E2-C89D-438B-9A96-BEC39BE11AA1}"/>
              </a:ext>
            </a:extLst>
          </p:cNvPr>
          <p:cNvSpPr/>
          <p:nvPr/>
        </p:nvSpPr>
        <p:spPr>
          <a:xfrm>
            <a:off x="0" y="0"/>
            <a:ext cx="9144000" cy="5143184"/>
          </a:xfrm>
          <a:prstGeom prst="rect">
            <a:avLst/>
          </a:prstGeom>
          <a:gradFill>
            <a:gsLst>
              <a:gs pos="0">
                <a:schemeClr val="accent2">
                  <a:alpha val="20000"/>
                </a:schemeClr>
              </a:gs>
              <a:gs pos="83000">
                <a:schemeClr val="tx2">
                  <a:alpha val="2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noProof="0"/>
          </a:p>
        </p:txBody>
      </p:sp>
      <p:sp>
        <p:nvSpPr>
          <p:cNvPr id="4" name="Rectangle 6"/>
          <p:cNvSpPr>
            <a:spLocks noGrp="1" noChangeArrowheads="1"/>
          </p:cNvSpPr>
          <p:nvPr>
            <p:ph type="sldNum" sz="quarter" idx="12"/>
          </p:nvPr>
        </p:nvSpPr>
        <p:spPr>
          <a:ln/>
        </p:spPr>
        <p:txBody>
          <a:bodyPr/>
          <a:lstStyle>
            <a:lvl1pPr>
              <a:defRPr/>
            </a:lvl1pPr>
          </a:lstStyle>
          <a:p>
            <a:fld id="{3C501249-7AAF-4676-BB77-96A4E53D2AA5}" type="slidenum">
              <a:rPr lang="en-AU" noProof="0" smtClean="0"/>
              <a:t>‹#›</a:t>
            </a:fld>
            <a:endParaRPr lang="en-AU" noProof="0"/>
          </a:p>
        </p:txBody>
      </p:sp>
      <p:sp>
        <p:nvSpPr>
          <p:cNvPr id="5" name="Rectangle 2">
            <a:extLst>
              <a:ext uri="{FF2B5EF4-FFF2-40B4-BE49-F238E27FC236}">
                <a16:creationId xmlns:a16="http://schemas.microsoft.com/office/drawing/2014/main" id="{128E8808-060E-4776-B3E8-078DE08CC3F2}"/>
              </a:ext>
            </a:extLst>
          </p:cNvPr>
          <p:cNvSpPr>
            <a:spLocks noGrp="1" noChangeArrowheads="1"/>
          </p:cNvSpPr>
          <p:nvPr>
            <p:ph type="title"/>
          </p:nvPr>
        </p:nvSpPr>
        <p:spPr bwMode="auto">
          <a:xfrm>
            <a:off x="457200" y="138615"/>
            <a:ext cx="6662641" cy="653801"/>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AU" noProof="0"/>
              <a:t>Click to edit Master title style</a:t>
            </a:r>
          </a:p>
        </p:txBody>
      </p:sp>
      <p:sp>
        <p:nvSpPr>
          <p:cNvPr id="6" name="Rectangle 3">
            <a:extLst>
              <a:ext uri="{FF2B5EF4-FFF2-40B4-BE49-F238E27FC236}">
                <a16:creationId xmlns:a16="http://schemas.microsoft.com/office/drawing/2014/main" id="{4D9DD9CC-15C0-4714-9228-E56C190D9CCC}"/>
              </a:ext>
            </a:extLst>
          </p:cNvPr>
          <p:cNvSpPr>
            <a:spLocks noGrp="1" noChangeArrowheads="1"/>
          </p:cNvSpPr>
          <p:nvPr>
            <p:ph idx="1"/>
          </p:nvPr>
        </p:nvSpPr>
        <p:spPr bwMode="auto">
          <a:xfrm>
            <a:off x="457201" y="1113236"/>
            <a:ext cx="3881387" cy="35647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8" name="Rectangle 3">
            <a:extLst>
              <a:ext uri="{FF2B5EF4-FFF2-40B4-BE49-F238E27FC236}">
                <a16:creationId xmlns:a16="http://schemas.microsoft.com/office/drawing/2014/main" id="{0215D433-3446-4E5D-B730-A1C276F9772B}"/>
              </a:ext>
            </a:extLst>
          </p:cNvPr>
          <p:cNvSpPr>
            <a:spLocks noGrp="1" noChangeArrowheads="1"/>
          </p:cNvSpPr>
          <p:nvPr>
            <p:ph idx="13"/>
          </p:nvPr>
        </p:nvSpPr>
        <p:spPr bwMode="auto">
          <a:xfrm>
            <a:off x="4795788" y="1110445"/>
            <a:ext cx="3881387" cy="35647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860740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6"/>
          <p:cNvSpPr>
            <a:spLocks noGrp="1" noChangeArrowheads="1"/>
          </p:cNvSpPr>
          <p:nvPr>
            <p:ph type="sldNum" sz="quarter" idx="11"/>
          </p:nvPr>
        </p:nvSpPr>
        <p:spPr/>
        <p:txBody>
          <a:bodyPr/>
          <a:lstStyle>
            <a:lvl1pPr>
              <a:defRPr smtClean="0"/>
            </a:lvl1pPr>
          </a:lstStyle>
          <a:p>
            <a:fld id="{3C501249-7AAF-4676-BB77-96A4E53D2AA5}" type="slidenum">
              <a:rPr lang="en-AU" smtClean="0"/>
              <a:t>‹#›</a:t>
            </a:fld>
            <a:endParaRPr lang="en-AU"/>
          </a:p>
        </p:txBody>
      </p:sp>
      <p:sp>
        <p:nvSpPr>
          <p:cNvPr id="5" name="Rectangle 2">
            <a:extLst>
              <a:ext uri="{FF2B5EF4-FFF2-40B4-BE49-F238E27FC236}">
                <a16:creationId xmlns:a16="http://schemas.microsoft.com/office/drawing/2014/main" id="{DBA7C061-4354-42B9-929D-46B7B154725F}"/>
              </a:ext>
            </a:extLst>
          </p:cNvPr>
          <p:cNvSpPr>
            <a:spLocks noGrp="1" noChangeArrowheads="1"/>
          </p:cNvSpPr>
          <p:nvPr>
            <p:ph type="title"/>
          </p:nvPr>
        </p:nvSpPr>
        <p:spPr bwMode="auto">
          <a:xfrm>
            <a:off x="457201" y="138615"/>
            <a:ext cx="8229599" cy="653801"/>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lvl1pPr>
              <a:defRPr sz="2100"/>
            </a:lvl1pPr>
          </a:lstStyle>
          <a:p>
            <a:pPr lvl="0"/>
            <a:r>
              <a:rPr lang="en-US" dirty="0"/>
              <a:t>Click to edit Master title style</a:t>
            </a:r>
            <a:endParaRPr lang="en-AU" dirty="0"/>
          </a:p>
        </p:txBody>
      </p:sp>
      <p:sp>
        <p:nvSpPr>
          <p:cNvPr id="7" name="Rectangle 3">
            <a:extLst>
              <a:ext uri="{FF2B5EF4-FFF2-40B4-BE49-F238E27FC236}">
                <a16:creationId xmlns:a16="http://schemas.microsoft.com/office/drawing/2014/main" id="{6BF988AB-08E8-4FFB-9938-535EC68B68E5}"/>
              </a:ext>
            </a:extLst>
          </p:cNvPr>
          <p:cNvSpPr>
            <a:spLocks noGrp="1" noChangeArrowheads="1"/>
          </p:cNvSpPr>
          <p:nvPr>
            <p:ph idx="1"/>
          </p:nvPr>
        </p:nvSpPr>
        <p:spPr bwMode="auto">
          <a:xfrm>
            <a:off x="457200" y="1113236"/>
            <a:ext cx="8229600" cy="35647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750941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15"/>
            <a:ext cx="6025415" cy="653801"/>
          </a:xfrm>
        </p:spPr>
        <p:txBody>
          <a:bodyPr/>
          <a:lstStyle/>
          <a:p>
            <a:r>
              <a:rPr lang="en-AU" noProof="0"/>
              <a:t>Click to edit Master title style</a:t>
            </a:r>
          </a:p>
        </p:txBody>
      </p:sp>
      <p:sp>
        <p:nvSpPr>
          <p:cNvPr id="3" name="Content Placeholder 2"/>
          <p:cNvSpPr>
            <a:spLocks noGrp="1"/>
          </p:cNvSpPr>
          <p:nvPr>
            <p:ph sz="half" idx="1"/>
          </p:nvPr>
        </p:nvSpPr>
        <p:spPr>
          <a:xfrm>
            <a:off x="457200" y="1113236"/>
            <a:ext cx="3898776" cy="35647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Content Placeholder 3"/>
          <p:cNvSpPr>
            <a:spLocks noGrp="1"/>
          </p:cNvSpPr>
          <p:nvPr>
            <p:ph sz="half" idx="2"/>
          </p:nvPr>
        </p:nvSpPr>
        <p:spPr>
          <a:xfrm>
            <a:off x="4793009" y="1113235"/>
            <a:ext cx="3898990" cy="356474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 name="Rectangle 6"/>
          <p:cNvSpPr>
            <a:spLocks noGrp="1" noChangeArrowheads="1"/>
          </p:cNvSpPr>
          <p:nvPr>
            <p:ph type="sldNum" sz="quarter" idx="12"/>
          </p:nvPr>
        </p:nvSpPr>
        <p:spPr>
          <a:ln/>
        </p:spPr>
        <p:txBody>
          <a:bodyPr/>
          <a:lstStyle>
            <a:lvl1pPr>
              <a:defRPr/>
            </a:lvl1pPr>
          </a:lstStyle>
          <a:p>
            <a:fld id="{3C501249-7AAF-4676-BB77-96A4E53D2AA5}" type="slidenum">
              <a:rPr lang="en-AU" noProof="0" smtClean="0"/>
              <a:t>‹#›</a:t>
            </a:fld>
            <a:endParaRPr lang="en-AU" noProof="0"/>
          </a:p>
        </p:txBody>
      </p:sp>
    </p:spTree>
    <p:extLst>
      <p:ext uri="{BB962C8B-B14F-4D97-AF65-F5344CB8AC3E}">
        <p14:creationId xmlns:p14="http://schemas.microsoft.com/office/powerpoint/2010/main" val="1742598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573F09-345C-4EEC-852D-6457E839C08C}"/>
              </a:ext>
            </a:extLst>
          </p:cNvPr>
          <p:cNvSpPr/>
          <p:nvPr userDrawn="1"/>
        </p:nvSpPr>
        <p:spPr>
          <a:xfrm rot="10800000">
            <a:off x="-9180" y="-11559"/>
            <a:ext cx="9191277" cy="101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a:solidFill>
                <a:schemeClr val="accent6"/>
              </a:solidFill>
            </a:endParaRPr>
          </a:p>
        </p:txBody>
      </p:sp>
      <p:sp>
        <p:nvSpPr>
          <p:cNvPr id="3" name="Content Placeholder 2"/>
          <p:cNvSpPr>
            <a:spLocks noGrp="1"/>
          </p:cNvSpPr>
          <p:nvPr>
            <p:ph sz="half" idx="1"/>
          </p:nvPr>
        </p:nvSpPr>
        <p:spPr>
          <a:xfrm>
            <a:off x="4788024" y="1222075"/>
            <a:ext cx="3898776" cy="2306678"/>
          </a:xfrm>
          <a:solidFill>
            <a:schemeClr val="accent2"/>
          </a:solidFill>
        </p:spPr>
        <p:txBody>
          <a:bodyPr lIns="180000" tIns="180000" rIns="180000" bIns="180000">
            <a:noAutofit/>
          </a:bodyPr>
          <a:lstStyle>
            <a:lvl1pPr>
              <a:defRPr sz="1500" i="0">
                <a:solidFill>
                  <a:schemeClr val="bg1">
                    <a:lumMod val="95000"/>
                  </a:schemeClr>
                </a:solidFill>
              </a:defRPr>
            </a:lvl1pPr>
            <a:lvl2pPr>
              <a:defRPr sz="1500" i="0">
                <a:solidFill>
                  <a:schemeClr val="bg1">
                    <a:lumMod val="95000"/>
                  </a:schemeClr>
                </a:solidFill>
              </a:defRPr>
            </a:lvl2pPr>
            <a:lvl3pPr>
              <a:defRPr sz="1500" i="0">
                <a:solidFill>
                  <a:schemeClr val="bg1">
                    <a:lumMod val="95000"/>
                  </a:schemeClr>
                </a:solidFill>
              </a:defRPr>
            </a:lvl3pPr>
            <a:lvl4pPr>
              <a:defRPr sz="1500" i="0">
                <a:solidFill>
                  <a:schemeClr val="bg1">
                    <a:lumMod val="95000"/>
                  </a:schemeClr>
                </a:solidFill>
              </a:defRPr>
            </a:lvl4pPr>
            <a:lvl5pPr>
              <a:defRPr sz="1500" i="0">
                <a:solidFill>
                  <a:schemeClr val="bg1">
                    <a:lumMod val="95000"/>
                  </a:schemeClr>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793009" y="3732522"/>
            <a:ext cx="3898990" cy="945463"/>
          </a:xfrm>
        </p:spPr>
        <p:txBody>
          <a:bodyPr>
            <a:noAutofit/>
          </a:bodyPr>
          <a:lstStyle>
            <a:lvl1pPr>
              <a:defRPr sz="1350" b="1">
                <a:solidFill>
                  <a:schemeClr val="tx2"/>
                </a:solidFill>
              </a:defRPr>
            </a:lvl1pPr>
            <a:lvl2pPr>
              <a:defRPr sz="1200" b="1">
                <a:solidFill>
                  <a:schemeClr val="tx2"/>
                </a:solidFill>
              </a:defRPr>
            </a:lvl2pPr>
            <a:lvl3pPr>
              <a:defRPr sz="1050" b="1">
                <a:solidFill>
                  <a:schemeClr val="tx2"/>
                </a:solidFill>
              </a:defRPr>
            </a:lvl3pPr>
            <a:lvl4pPr>
              <a:defRPr sz="900" b="1">
                <a:solidFill>
                  <a:schemeClr val="tx2"/>
                </a:solidFill>
              </a:defRPr>
            </a:lvl4pPr>
            <a:lvl5pPr>
              <a:defRPr sz="900" b="1">
                <a:solidFill>
                  <a:schemeClr val="tx2"/>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6"/>
          <p:cNvSpPr>
            <a:spLocks noGrp="1" noChangeArrowheads="1"/>
          </p:cNvSpPr>
          <p:nvPr>
            <p:ph type="sldNum" sz="quarter" idx="12"/>
          </p:nvPr>
        </p:nvSpPr>
        <p:spPr>
          <a:ln/>
        </p:spPr>
        <p:txBody>
          <a:bodyPr/>
          <a:lstStyle>
            <a:lvl1pPr>
              <a:defRPr/>
            </a:lvl1pPr>
          </a:lstStyle>
          <a:p>
            <a:fld id="{3C501249-7AAF-4676-BB77-96A4E53D2AA5}" type="slidenum">
              <a:rPr lang="en-AU" smtClean="0"/>
              <a:t>‹#›</a:t>
            </a:fld>
            <a:endParaRPr lang="en-AU"/>
          </a:p>
        </p:txBody>
      </p:sp>
      <p:sp>
        <p:nvSpPr>
          <p:cNvPr id="10" name="Title 1">
            <a:extLst>
              <a:ext uri="{FF2B5EF4-FFF2-40B4-BE49-F238E27FC236}">
                <a16:creationId xmlns:a16="http://schemas.microsoft.com/office/drawing/2014/main" id="{022B185C-78F2-446E-B17D-975B7F6F7E68}"/>
              </a:ext>
            </a:extLst>
          </p:cNvPr>
          <p:cNvSpPr>
            <a:spLocks noGrp="1"/>
          </p:cNvSpPr>
          <p:nvPr>
            <p:ph type="title"/>
          </p:nvPr>
        </p:nvSpPr>
        <p:spPr>
          <a:xfrm>
            <a:off x="457200" y="138615"/>
            <a:ext cx="6798703" cy="653801"/>
          </a:xfrm>
        </p:spPr>
        <p:txBody>
          <a:bodyPr/>
          <a:lstStyle>
            <a:lvl1pPr>
              <a:defRPr>
                <a:solidFill>
                  <a:schemeClr val="accent2"/>
                </a:solidFill>
              </a:defRPr>
            </a:lvl1pPr>
          </a:lstStyle>
          <a:p>
            <a:r>
              <a:rPr lang="en-US"/>
              <a:t>Click to edit Master title style</a:t>
            </a:r>
            <a:endParaRPr lang="en-AU"/>
          </a:p>
        </p:txBody>
      </p:sp>
      <p:pic>
        <p:nvPicPr>
          <p:cNvPr id="12" name="Picture 11">
            <a:extLst>
              <a:ext uri="{FF2B5EF4-FFF2-40B4-BE49-F238E27FC236}">
                <a16:creationId xmlns:a16="http://schemas.microsoft.com/office/drawing/2014/main" id="{BDCB79F6-FD68-40C7-AA3C-4558064780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255903" y="362755"/>
            <a:ext cx="1430897" cy="524687"/>
          </a:xfrm>
          <a:prstGeom prst="rect">
            <a:avLst/>
          </a:prstGeom>
        </p:spPr>
      </p:pic>
      <p:sp>
        <p:nvSpPr>
          <p:cNvPr id="9" name="Rectangle 8">
            <a:extLst>
              <a:ext uri="{FF2B5EF4-FFF2-40B4-BE49-F238E27FC236}">
                <a16:creationId xmlns:a16="http://schemas.microsoft.com/office/drawing/2014/main" id="{1192C49E-099D-4E1A-8744-10D9262EC59E}"/>
              </a:ext>
            </a:extLst>
          </p:cNvPr>
          <p:cNvSpPr/>
          <p:nvPr userDrawn="1"/>
        </p:nvSpPr>
        <p:spPr>
          <a:xfrm>
            <a:off x="-9180" y="792416"/>
            <a:ext cx="6943380" cy="138616"/>
          </a:xfrm>
          <a:prstGeom prst="rect">
            <a:avLst/>
          </a:prstGeom>
          <a:gradFill>
            <a:gsLst>
              <a:gs pos="100000">
                <a:schemeClr val="tx2"/>
              </a:gs>
              <a:gs pos="61000">
                <a:schemeClr val="accent2"/>
              </a:gs>
              <a:gs pos="13000">
                <a:schemeClr val="bg1"/>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900" b="1"/>
              <a:t>Case study</a:t>
            </a:r>
            <a:endParaRPr lang="en-AU" sz="900" b="1"/>
          </a:p>
        </p:txBody>
      </p:sp>
      <p:sp>
        <p:nvSpPr>
          <p:cNvPr id="5" name="Content Placeholder 4">
            <a:extLst>
              <a:ext uri="{FF2B5EF4-FFF2-40B4-BE49-F238E27FC236}">
                <a16:creationId xmlns:a16="http://schemas.microsoft.com/office/drawing/2014/main" id="{4DA9D805-5E04-4EDA-B425-9C3574AF1A84}"/>
              </a:ext>
            </a:extLst>
          </p:cNvPr>
          <p:cNvSpPr>
            <a:spLocks noGrp="1"/>
          </p:cNvSpPr>
          <p:nvPr>
            <p:ph sz="quarter" idx="13"/>
          </p:nvPr>
        </p:nvSpPr>
        <p:spPr>
          <a:xfrm>
            <a:off x="872836" y="1221582"/>
            <a:ext cx="3699164" cy="3456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25902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ing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573F09-345C-4EEC-852D-6457E839C08C}"/>
              </a:ext>
            </a:extLst>
          </p:cNvPr>
          <p:cNvSpPr/>
          <p:nvPr userDrawn="1"/>
        </p:nvSpPr>
        <p:spPr>
          <a:xfrm rot="10800000">
            <a:off x="-9180" y="-1"/>
            <a:ext cx="9153179" cy="101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a:solidFill>
                <a:schemeClr val="accent6"/>
              </a:solidFill>
            </a:endParaRPr>
          </a:p>
        </p:txBody>
      </p:sp>
      <p:sp>
        <p:nvSpPr>
          <p:cNvPr id="7" name="Rectangle 6"/>
          <p:cNvSpPr>
            <a:spLocks noGrp="1" noChangeArrowheads="1"/>
          </p:cNvSpPr>
          <p:nvPr>
            <p:ph type="sldNum" sz="quarter" idx="12"/>
          </p:nvPr>
        </p:nvSpPr>
        <p:spPr>
          <a:ln/>
        </p:spPr>
        <p:txBody>
          <a:bodyPr/>
          <a:lstStyle>
            <a:lvl1pPr>
              <a:defRPr/>
            </a:lvl1pPr>
          </a:lstStyle>
          <a:p>
            <a:fld id="{3C501249-7AAF-4676-BB77-96A4E53D2AA5}" type="slidenum">
              <a:rPr lang="en-AU" smtClean="0"/>
              <a:t>‹#›</a:t>
            </a:fld>
            <a:endParaRPr lang="en-AU"/>
          </a:p>
        </p:txBody>
      </p:sp>
      <p:sp>
        <p:nvSpPr>
          <p:cNvPr id="10" name="Title 1">
            <a:extLst>
              <a:ext uri="{FF2B5EF4-FFF2-40B4-BE49-F238E27FC236}">
                <a16:creationId xmlns:a16="http://schemas.microsoft.com/office/drawing/2014/main" id="{022B185C-78F2-446E-B17D-975B7F6F7E68}"/>
              </a:ext>
            </a:extLst>
          </p:cNvPr>
          <p:cNvSpPr>
            <a:spLocks noGrp="1"/>
          </p:cNvSpPr>
          <p:nvPr>
            <p:ph type="title"/>
          </p:nvPr>
        </p:nvSpPr>
        <p:spPr>
          <a:xfrm>
            <a:off x="457200" y="138615"/>
            <a:ext cx="6798703" cy="653801"/>
          </a:xfrm>
        </p:spPr>
        <p:txBody>
          <a:bodyPr/>
          <a:lstStyle>
            <a:lvl1pPr>
              <a:defRPr>
                <a:solidFill>
                  <a:schemeClr val="accent2"/>
                </a:solidFill>
              </a:defRPr>
            </a:lvl1pPr>
          </a:lstStyle>
          <a:p>
            <a:r>
              <a:rPr lang="en-US"/>
              <a:t>Click to edit Master title style</a:t>
            </a:r>
            <a:endParaRPr lang="en-AU"/>
          </a:p>
        </p:txBody>
      </p:sp>
      <p:pic>
        <p:nvPicPr>
          <p:cNvPr id="12" name="Picture 11">
            <a:extLst>
              <a:ext uri="{FF2B5EF4-FFF2-40B4-BE49-F238E27FC236}">
                <a16:creationId xmlns:a16="http://schemas.microsoft.com/office/drawing/2014/main" id="{BDCB79F6-FD68-40C7-AA3C-4558064780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7255903" y="362755"/>
            <a:ext cx="1430897" cy="524687"/>
          </a:xfrm>
          <a:prstGeom prst="rect">
            <a:avLst/>
          </a:prstGeom>
        </p:spPr>
      </p:pic>
      <p:sp>
        <p:nvSpPr>
          <p:cNvPr id="9" name="Rectangle 8">
            <a:extLst>
              <a:ext uri="{FF2B5EF4-FFF2-40B4-BE49-F238E27FC236}">
                <a16:creationId xmlns:a16="http://schemas.microsoft.com/office/drawing/2014/main" id="{1192C49E-099D-4E1A-8744-10D9262EC59E}"/>
              </a:ext>
            </a:extLst>
          </p:cNvPr>
          <p:cNvSpPr/>
          <p:nvPr userDrawn="1"/>
        </p:nvSpPr>
        <p:spPr>
          <a:xfrm>
            <a:off x="-9180" y="792416"/>
            <a:ext cx="6943380" cy="138616"/>
          </a:xfrm>
          <a:prstGeom prst="rect">
            <a:avLst/>
          </a:prstGeom>
          <a:gradFill>
            <a:gsLst>
              <a:gs pos="100000">
                <a:schemeClr val="tx2"/>
              </a:gs>
              <a:gs pos="61000">
                <a:schemeClr val="accent2"/>
              </a:gs>
              <a:gs pos="13000">
                <a:schemeClr val="bg1"/>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900" b="1"/>
              <a:t>Case study</a:t>
            </a:r>
            <a:endParaRPr lang="en-AU" sz="900" b="1"/>
          </a:p>
        </p:txBody>
      </p:sp>
      <p:sp>
        <p:nvSpPr>
          <p:cNvPr id="5" name="Content Placeholder 4">
            <a:extLst>
              <a:ext uri="{FF2B5EF4-FFF2-40B4-BE49-F238E27FC236}">
                <a16:creationId xmlns:a16="http://schemas.microsoft.com/office/drawing/2014/main" id="{4DA9D805-5E04-4EDA-B425-9C3574AF1A84}"/>
              </a:ext>
            </a:extLst>
          </p:cNvPr>
          <p:cNvSpPr>
            <a:spLocks noGrp="1"/>
          </p:cNvSpPr>
          <p:nvPr>
            <p:ph sz="quarter" idx="13"/>
          </p:nvPr>
        </p:nvSpPr>
        <p:spPr>
          <a:xfrm>
            <a:off x="508819" y="1111582"/>
            <a:ext cx="8074742" cy="3566384"/>
          </a:xfrm>
        </p:spPr>
        <p:txBody>
          <a:bodyPr/>
          <a:lstStyle>
            <a:lvl1pPr>
              <a:spcBef>
                <a:spcPts val="450"/>
              </a:spcBef>
              <a:spcAft>
                <a:spcPts val="450"/>
              </a:spcAft>
              <a:defRPr/>
            </a:lvl1pPr>
            <a:lvl2pPr>
              <a:spcBef>
                <a:spcPts val="450"/>
              </a:spcBef>
              <a:spcAft>
                <a:spcPts val="450"/>
              </a:spcAft>
              <a:defRPr/>
            </a:lvl2pPr>
            <a:lvl3pPr>
              <a:spcBef>
                <a:spcPts val="450"/>
              </a:spcBef>
              <a:spcAft>
                <a:spcPts val="450"/>
              </a:spcAft>
              <a:defRPr/>
            </a:lvl3pPr>
            <a:lvl4pPr>
              <a:spcBef>
                <a:spcPts val="450"/>
              </a:spcBef>
              <a:spcAft>
                <a:spcPts val="450"/>
              </a:spcAft>
              <a:defRPr/>
            </a:lvl4pPr>
            <a:lvl5pPr>
              <a:spcBef>
                <a:spcPts val="450"/>
              </a:spcBef>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63082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3234"/>
            <a:ext cx="3884400" cy="517922"/>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792338"/>
            <a:ext cx="3884400" cy="288564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113234"/>
            <a:ext cx="3887788" cy="517922"/>
          </a:xfrm>
        </p:spPr>
        <p:txBody>
          <a:bodyPr anchor="b"/>
          <a:lstStyle>
            <a:lvl1pPr marL="0" indent="0">
              <a:buNone/>
              <a:defRPr sz="1800" b="1">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792338"/>
            <a:ext cx="3887788" cy="288564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6"/>
          <p:cNvSpPr>
            <a:spLocks noGrp="1" noChangeArrowheads="1"/>
          </p:cNvSpPr>
          <p:nvPr>
            <p:ph type="sldNum" sz="quarter" idx="12"/>
          </p:nvPr>
        </p:nvSpPr>
        <p:spPr>
          <a:ln/>
        </p:spPr>
        <p:txBody>
          <a:bodyPr/>
          <a:lstStyle>
            <a:lvl1pPr>
              <a:defRPr/>
            </a:lvl1pPr>
          </a:lstStyle>
          <a:p>
            <a:fld id="{3C501249-7AAF-4676-BB77-96A4E53D2AA5}" type="slidenum">
              <a:rPr lang="en-AU" smtClean="0"/>
              <a:t>‹#›</a:t>
            </a:fld>
            <a:endParaRPr lang="en-AU"/>
          </a:p>
        </p:txBody>
      </p:sp>
      <p:sp>
        <p:nvSpPr>
          <p:cNvPr id="10" name="Title 1"/>
          <p:cNvSpPr>
            <a:spLocks noGrp="1"/>
          </p:cNvSpPr>
          <p:nvPr>
            <p:ph type="title"/>
          </p:nvPr>
        </p:nvSpPr>
        <p:spPr>
          <a:xfrm>
            <a:off x="453960" y="221828"/>
            <a:ext cx="8078854" cy="540544"/>
          </a:xfrm>
        </p:spPr>
        <p:txBody>
          <a:bodyPr/>
          <a:lstStyle>
            <a:lvl1pPr>
              <a:defRPr sz="2100">
                <a:solidFill>
                  <a:schemeClr val="bg1"/>
                </a:solidFill>
              </a:defRPr>
            </a:lvl1pPr>
          </a:lstStyle>
          <a:p>
            <a:r>
              <a:rPr lang="en-US" dirty="0"/>
              <a:t>Click to edit Master title style</a:t>
            </a:r>
            <a:endParaRPr lang="en-AU" dirty="0"/>
          </a:p>
        </p:txBody>
      </p:sp>
    </p:spTree>
    <p:extLst>
      <p:ext uri="{BB962C8B-B14F-4D97-AF65-F5344CB8AC3E}">
        <p14:creationId xmlns:p14="http://schemas.microsoft.com/office/powerpoint/2010/main" val="3806864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64500" cy="540544"/>
          </a:xfrm>
        </p:spPr>
        <p:txBody>
          <a:bodyPr/>
          <a:lstStyle>
            <a:lvl1pPr>
              <a:defRPr sz="2800">
                <a:solidFill>
                  <a:schemeClr val="tx2"/>
                </a:solidFill>
                <a:latin typeface="+mj-lt"/>
                <a:cs typeface="DINOT-Bold" panose="020B0804020101020102"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67548" y="987575"/>
            <a:ext cx="8075613" cy="2862581"/>
          </a:xfrm>
        </p:spPr>
        <p:txBody>
          <a:bodyPr/>
          <a:lstStyle>
            <a:lvl1pPr>
              <a:defRPr>
                <a:latin typeface="+mj-lt"/>
                <a:cs typeface="DINOT" panose="020B0504020101020102" pitchFamily="34" charset="0"/>
              </a:defRPr>
            </a:lvl1pPr>
            <a:lvl2pPr>
              <a:defRPr>
                <a:latin typeface="+mj-lt"/>
                <a:cs typeface="DINOT" panose="020B0504020101020102" pitchFamily="34" charset="0"/>
              </a:defRPr>
            </a:lvl2pPr>
            <a:lvl3pPr>
              <a:defRPr>
                <a:latin typeface="+mj-lt"/>
                <a:cs typeface="DINOT" panose="020B0504020101020102" pitchFamily="34" charset="0"/>
              </a:defRPr>
            </a:lvl3pPr>
            <a:lvl4pPr>
              <a:defRPr sz="1800">
                <a:latin typeface="+mj-lt"/>
                <a:cs typeface="DINOT" panose="020B0504020101020102" pitchFamily="34" charset="0"/>
              </a:defRPr>
            </a:lvl4pPr>
            <a:lvl5pPr>
              <a:defRPr sz="1600">
                <a:latin typeface="+mj-lt"/>
                <a:cs typeface="DINOT" panose="020B050402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b="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3290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78854" cy="540544"/>
          </a:xfrm>
        </p:spPr>
        <p:txBody>
          <a:bodyPr/>
          <a:lstStyle>
            <a:lvl1pPr>
              <a:defRPr sz="2800"/>
            </a:lvl1pPr>
          </a:lstStyle>
          <a:p>
            <a:r>
              <a:rPr lang="en-US"/>
              <a:t>Click to edit Master title style</a:t>
            </a:r>
            <a:endParaRPr lang="en-AU" dirty="0"/>
          </a:p>
        </p:txBody>
      </p:sp>
      <p:sp>
        <p:nvSpPr>
          <p:cNvPr id="3" name="Content Placeholder 2"/>
          <p:cNvSpPr>
            <a:spLocks noGrp="1"/>
          </p:cNvSpPr>
          <p:nvPr>
            <p:ph sz="half" idx="1"/>
          </p:nvPr>
        </p:nvSpPr>
        <p:spPr>
          <a:xfrm>
            <a:off x="467544" y="987574"/>
            <a:ext cx="3884400"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4013" y="987574"/>
            <a:ext cx="3884613"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67544"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pPr>
                <a:defRPr/>
              </a:pPr>
              <a:t>‹#›</a:t>
            </a:fld>
            <a:endParaRPr lang="en-AU"/>
          </a:p>
        </p:txBody>
      </p:sp>
      <p:sp>
        <p:nvSpPr>
          <p:cNvPr id="10" name="Title 1"/>
          <p:cNvSpPr>
            <a:spLocks noGrp="1"/>
          </p:cNvSpPr>
          <p:nvPr>
            <p:ph type="title"/>
          </p:nvPr>
        </p:nvSpPr>
        <p:spPr>
          <a:xfrm>
            <a:off x="467544" y="411510"/>
            <a:ext cx="8064896" cy="540544"/>
          </a:xfrm>
        </p:spPr>
        <p:txBody>
          <a:bodyPr/>
          <a:lstStyle>
            <a:lvl1pPr>
              <a:defRPr sz="2800"/>
            </a:lvl1pPr>
          </a:lstStyle>
          <a:p>
            <a:r>
              <a:rPr lang="en-US"/>
              <a:t>Click to edit Master title style</a:t>
            </a:r>
            <a:endParaRPr lang="en-AU" dirty="0"/>
          </a:p>
        </p:txBody>
      </p:sp>
      <p:sp>
        <p:nvSpPr>
          <p:cNvPr id="8" name="Text Placeholder 2"/>
          <p:cNvSpPr>
            <a:spLocks noGrp="1"/>
          </p:cNvSpPr>
          <p:nvPr>
            <p:ph type="body" idx="13"/>
          </p:nvPr>
        </p:nvSpPr>
        <p:spPr>
          <a:xfrm>
            <a:off x="4644008"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4008"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8078854" cy="540544"/>
          </a:xfrm>
        </p:spPr>
        <p:txBody>
          <a:bodyPr/>
          <a:lstStyle/>
          <a:p>
            <a:r>
              <a:rPr lang="en-US"/>
              <a:t>Click to edit Master title style</a:t>
            </a:r>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50" y="503905"/>
            <a:ext cx="3008313" cy="701279"/>
          </a:xfrm>
        </p:spPr>
        <p:txBody>
          <a:bodyPr anchor="b"/>
          <a:lstStyle>
            <a:lvl1pPr algn="l">
              <a:defRPr sz="2400" b="0">
                <a:latin typeface="+mn-lt"/>
              </a:defRPr>
            </a:lvl1pPr>
          </a:lstStyle>
          <a:p>
            <a:r>
              <a:rPr lang="en-US"/>
              <a:t>Click to edit Master title style</a:t>
            </a:r>
            <a:endParaRPr lang="en-AU" dirty="0"/>
          </a:p>
        </p:txBody>
      </p:sp>
      <p:sp>
        <p:nvSpPr>
          <p:cNvPr id="3" name="Content Placeholder 2"/>
          <p:cNvSpPr>
            <a:spLocks noGrp="1"/>
          </p:cNvSpPr>
          <p:nvPr>
            <p:ph idx="1"/>
          </p:nvPr>
        </p:nvSpPr>
        <p:spPr>
          <a:xfrm>
            <a:off x="3575053" y="483518"/>
            <a:ext cx="4957763" cy="3096344"/>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67550" y="1203597"/>
            <a:ext cx="3008313" cy="2376264"/>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90B1BC0-B9F4-47F6-AB5D-255987B4851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84450" y="195486"/>
            <a:ext cx="8078854" cy="540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8" name="Rectangle 3"/>
          <p:cNvSpPr>
            <a:spLocks noGrp="1" noChangeArrowheads="1"/>
          </p:cNvSpPr>
          <p:nvPr>
            <p:ph type="body" idx="1"/>
          </p:nvPr>
        </p:nvSpPr>
        <p:spPr bwMode="auto">
          <a:xfrm>
            <a:off x="487690" y="843558"/>
            <a:ext cx="8075614"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Oval 3">
            <a:extLst>
              <a:ext uri="{FF2B5EF4-FFF2-40B4-BE49-F238E27FC236}">
                <a16:creationId xmlns:a16="http://schemas.microsoft.com/office/drawing/2014/main" id="{3F7CE111-8282-431A-83FA-33A95E975E5B}"/>
              </a:ext>
            </a:extLst>
          </p:cNvPr>
          <p:cNvSpPr>
            <a:spLocks noChangeAspect="1"/>
          </p:cNvSpPr>
          <p:nvPr userDrawn="1"/>
        </p:nvSpPr>
        <p:spPr>
          <a:xfrm>
            <a:off x="8680900" y="203323"/>
            <a:ext cx="291124" cy="29104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a:endParaRPr lang="en-US" sz="1050" dirty="0">
              <a:latin typeface="Calibri Light"/>
            </a:endParaRPr>
          </a:p>
        </p:txBody>
      </p:sp>
      <p:sp>
        <p:nvSpPr>
          <p:cNvPr id="5" name="TextBox 4">
            <a:extLst>
              <a:ext uri="{FF2B5EF4-FFF2-40B4-BE49-F238E27FC236}">
                <a16:creationId xmlns:a16="http://schemas.microsoft.com/office/drawing/2014/main" id="{05F35C08-DB14-4B01-BD3B-073A1522CB42}"/>
              </a:ext>
            </a:extLst>
          </p:cNvPr>
          <p:cNvSpPr txBox="1"/>
          <p:nvPr userDrawn="1"/>
        </p:nvSpPr>
        <p:spPr>
          <a:xfrm>
            <a:off x="8676456" y="252712"/>
            <a:ext cx="303555" cy="230806"/>
          </a:xfrm>
          <a:prstGeom prst="rect">
            <a:avLst/>
          </a:prstGeom>
          <a:noFill/>
        </p:spPr>
        <p:txBody>
          <a:bodyPr wrap="none" lIns="68553" tIns="34277" rIns="68553" bIns="34277" rtlCol="0">
            <a:spAutoFit/>
          </a:bodyPr>
          <a:lstStyle/>
          <a:p>
            <a:pPr algn="ctr"/>
            <a:fld id="{260E2A6B-A809-4840-BF14-8648BC0BDF87}" type="slidenum">
              <a:rPr lang="id-ID" sz="1000" b="0" smtClean="0">
                <a:solidFill>
                  <a:schemeClr val="bg1"/>
                </a:solidFill>
                <a:latin typeface="Arial" panose="020B0604020202020204" pitchFamily="34" charset="0"/>
                <a:cs typeface="Arial" panose="020B0604020202020204" pitchFamily="34" charset="0"/>
              </a:rPr>
              <a:pPr algn="ctr"/>
              <a:t>‹#›</a:t>
            </a:fld>
            <a:endParaRPr lang="id-ID" sz="1000" b="0" dirty="0">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78" r:id="rId1"/>
    <p:sldLayoutId id="2147484180" r:id="rId2"/>
    <p:sldLayoutId id="2147484179" r:id="rId3"/>
    <p:sldLayoutId id="2147484204" r:id="rId4"/>
    <p:sldLayoutId id="2147484170" r:id="rId5"/>
    <p:sldLayoutId id="2147484171" r:id="rId6"/>
    <p:sldLayoutId id="2147484172" r:id="rId7"/>
    <p:sldLayoutId id="2147484173" r:id="rId8"/>
    <p:sldLayoutId id="2147484174" r:id="rId9"/>
    <p:sldLayoutId id="2147484175" r:id="rId10"/>
    <p:sldLayoutId id="2147484195" r:id="rId11"/>
    <p:sldLayoutId id="2147484198" r:id="rId12"/>
    <p:sldLayoutId id="2147484203" r:id="rId13"/>
    <p:sldLayoutId id="2147484183" r:id="rId14"/>
    <p:sldLayoutId id="2147484205" r:id="rId15"/>
    <p:sldLayoutId id="2147484206" r:id="rId16"/>
  </p:sldLayoutIdLst>
  <p:hf sldNum="0" hdr="0" ftr="0" dt="0"/>
  <p:txStyles>
    <p:titleStyle>
      <a:lvl1pPr algn="ctr" rtl="0" eaLnBrk="1" fontAlgn="base" hangingPunct="1">
        <a:spcBef>
          <a:spcPct val="0"/>
        </a:spcBef>
        <a:spcAft>
          <a:spcPct val="0"/>
        </a:spcAft>
        <a:defRPr sz="2800">
          <a:solidFill>
            <a:schemeClr val="accent2"/>
          </a:solidFill>
          <a:latin typeface="Arial" panose="020B0604020202020204" pitchFamily="34" charset="0"/>
          <a:ea typeface="ＭＳ Ｐゴシック" pitchFamily="-1" charset="-128"/>
          <a:cs typeface="Arial" panose="020B0604020202020204"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rgbClr val="5F6062"/>
          </a:solidFill>
          <a:latin typeface="+mn-lt"/>
          <a:ea typeface="ＭＳ Ｐゴシック" pitchFamily="-1" charset="-128"/>
          <a:cs typeface="+mn-cs"/>
        </a:defRPr>
      </a:lvl1pPr>
      <a:lvl2pPr marL="742950" indent="-285750" algn="l" rtl="0" eaLnBrk="1" fontAlgn="base" hangingPunct="1">
        <a:spcBef>
          <a:spcPct val="20000"/>
        </a:spcBef>
        <a:spcAft>
          <a:spcPct val="0"/>
        </a:spcAft>
        <a:buChar char="–"/>
        <a:defRPr sz="2000">
          <a:solidFill>
            <a:srgbClr val="5F6062"/>
          </a:solidFill>
          <a:latin typeface="+mn-lt"/>
          <a:ea typeface="ＭＳ Ｐゴシック" pitchFamily="-1" charset="-128"/>
        </a:defRPr>
      </a:lvl2pPr>
      <a:lvl3pPr marL="11430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3pPr>
      <a:lvl4pPr marL="16002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4pPr>
      <a:lvl5pPr marL="2057400" indent="-228600" algn="l" rtl="0" eaLnBrk="1" fontAlgn="base" hangingPunct="1">
        <a:spcBef>
          <a:spcPct val="20000"/>
        </a:spcBef>
        <a:spcAft>
          <a:spcPct val="0"/>
        </a:spcAft>
        <a:buChar char="»"/>
        <a:defRPr sz="1600">
          <a:solidFill>
            <a:srgbClr val="5F6062"/>
          </a:solidFill>
          <a:latin typeface="+mn-lt"/>
          <a:ea typeface="ＭＳ Ｐゴシック" pitchFamily="-1" charset="-128"/>
        </a:defRPr>
      </a:lvl5pPr>
      <a:lvl6pPr marL="2514600" indent="-228600" algn="l" rtl="0" eaLnBrk="1" fontAlgn="base" hangingPunct="1">
        <a:spcBef>
          <a:spcPct val="20000"/>
        </a:spcBef>
        <a:spcAft>
          <a:spcPct val="0"/>
        </a:spcAft>
        <a:buChar char="»"/>
        <a:defRPr sz="1400">
          <a:solidFill>
            <a:srgbClr val="4D4D4D"/>
          </a:solidFill>
          <a:latin typeface="+mn-lt"/>
        </a:defRPr>
      </a:lvl6pPr>
      <a:lvl7pPr marL="2971800" indent="-228600" algn="l" rtl="0" eaLnBrk="1" fontAlgn="base" hangingPunct="1">
        <a:spcBef>
          <a:spcPct val="20000"/>
        </a:spcBef>
        <a:spcAft>
          <a:spcPct val="0"/>
        </a:spcAft>
        <a:buChar char="»"/>
        <a:defRPr sz="1400">
          <a:solidFill>
            <a:srgbClr val="4D4D4D"/>
          </a:solidFill>
          <a:latin typeface="+mn-lt"/>
        </a:defRPr>
      </a:lvl7pPr>
      <a:lvl8pPr marL="3429000" indent="-228600" algn="l" rtl="0" eaLnBrk="1" fontAlgn="base" hangingPunct="1">
        <a:spcBef>
          <a:spcPct val="20000"/>
        </a:spcBef>
        <a:spcAft>
          <a:spcPct val="0"/>
        </a:spcAft>
        <a:buChar char="»"/>
        <a:defRPr sz="1400">
          <a:solidFill>
            <a:srgbClr val="4D4D4D"/>
          </a:solidFill>
          <a:latin typeface="+mn-lt"/>
        </a:defRPr>
      </a:lvl8pPr>
      <a:lvl9pPr marL="3886200" indent="-228600" algn="l" rtl="0" eaLnBrk="1" fontAlgn="base" hangingPunct="1">
        <a:spcBef>
          <a:spcPct val="20000"/>
        </a:spcBef>
        <a:spcAft>
          <a:spcPct val="0"/>
        </a:spcAft>
        <a:buChar char="»"/>
        <a:defRPr sz="14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291B86-6E69-454B-A0D7-0B8863691E7D}"/>
              </a:ext>
            </a:extLst>
          </p:cNvPr>
          <p:cNvSpPr/>
          <p:nvPr/>
        </p:nvSpPr>
        <p:spPr>
          <a:xfrm rot="10800000">
            <a:off x="-9180" y="0"/>
            <a:ext cx="9153180" cy="951570"/>
          </a:xfrm>
          <a:prstGeom prst="rect">
            <a:avLst/>
          </a:prstGeom>
          <a:gradFill>
            <a:gsLst>
              <a:gs pos="100000">
                <a:schemeClr val="tx2"/>
              </a:gs>
              <a:gs pos="61000">
                <a:schemeClr val="accent2"/>
              </a:gs>
              <a:gs pos="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100" dirty="0"/>
          </a:p>
        </p:txBody>
      </p:sp>
      <p:sp>
        <p:nvSpPr>
          <p:cNvPr id="1027" name="Rectangle 2"/>
          <p:cNvSpPr>
            <a:spLocks noGrp="1" noChangeArrowheads="1"/>
          </p:cNvSpPr>
          <p:nvPr>
            <p:ph type="title"/>
          </p:nvPr>
        </p:nvSpPr>
        <p:spPr bwMode="auto">
          <a:xfrm>
            <a:off x="457201" y="148885"/>
            <a:ext cx="6624587" cy="653801"/>
          </a:xfrm>
          <a:prstGeom prst="rect">
            <a:avLst/>
          </a:prstGeom>
          <a:noFill/>
          <a:ln w="9525">
            <a:noFill/>
            <a:miter lim="800000"/>
            <a:headEnd/>
            <a:tailEnd/>
          </a:ln>
        </p:spPr>
        <p:txBody>
          <a:bodyPr vert="horz" wrap="square" lIns="36000" tIns="36000" rIns="36000" bIns="36000" numCol="1" anchor="ctr" anchorCtr="0" compatLnSpc="1">
            <a:prstTxWarp prst="textNoShape">
              <a:avLst/>
            </a:prstTxWarp>
          </a:bodyPr>
          <a:lstStyle/>
          <a:p>
            <a:pPr lvl="0"/>
            <a:r>
              <a:rPr lang="en-AU" noProof="0"/>
              <a:t>Click to edit Master title style</a:t>
            </a:r>
          </a:p>
        </p:txBody>
      </p:sp>
      <p:sp>
        <p:nvSpPr>
          <p:cNvPr id="1028" name="Rectangle 3"/>
          <p:cNvSpPr>
            <a:spLocks noGrp="1" noChangeArrowheads="1"/>
          </p:cNvSpPr>
          <p:nvPr>
            <p:ph type="body" idx="1"/>
          </p:nvPr>
        </p:nvSpPr>
        <p:spPr bwMode="auto">
          <a:xfrm>
            <a:off x="457200" y="1113236"/>
            <a:ext cx="8229600" cy="35647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30" name="Rectangle 6"/>
          <p:cNvSpPr>
            <a:spLocks noGrp="1" noChangeArrowheads="1"/>
          </p:cNvSpPr>
          <p:nvPr>
            <p:ph type="sldNum" sz="quarter" idx="4"/>
          </p:nvPr>
        </p:nvSpPr>
        <p:spPr bwMode="auto">
          <a:xfrm>
            <a:off x="8686800" y="4926444"/>
            <a:ext cx="457200" cy="216740"/>
          </a:xfrm>
          <a:prstGeom prst="rect">
            <a:avLst/>
          </a:prstGeom>
          <a:noFill/>
          <a:ln w="9525">
            <a:noFill/>
            <a:miter lim="800000"/>
            <a:headEnd/>
            <a:tailEnd/>
          </a:ln>
          <a:effectLst/>
        </p:spPr>
        <p:txBody>
          <a:bodyPr vert="horz" wrap="square" lIns="72000" tIns="36000" rIns="36000" bIns="36000" numCol="1" anchor="t" anchorCtr="0" compatLnSpc="1">
            <a:prstTxWarp prst="textNoShape">
              <a:avLst/>
            </a:prstTxWarp>
          </a:bodyPr>
          <a:lstStyle>
            <a:lvl1pPr algn="l">
              <a:defRPr sz="1050" smtClean="0">
                <a:solidFill>
                  <a:schemeClr val="tx2"/>
                </a:solidFill>
              </a:defRPr>
            </a:lvl1pPr>
          </a:lstStyle>
          <a:p>
            <a:fld id="{3C501249-7AAF-4676-BB77-96A4E53D2AA5}" type="slidenum">
              <a:rPr lang="en-AU" smtClean="0"/>
              <a:t>‹#›</a:t>
            </a:fld>
            <a:endParaRPr lang="en-AU"/>
          </a:p>
        </p:txBody>
      </p:sp>
      <p:pic>
        <p:nvPicPr>
          <p:cNvPr id="2" name="Picture 1">
            <a:extLst>
              <a:ext uri="{FF2B5EF4-FFF2-40B4-BE49-F238E27FC236}">
                <a16:creationId xmlns:a16="http://schemas.microsoft.com/office/drawing/2014/main" id="{6E0B7C79-51DC-A5D7-DFF9-AFFD1CAE7DB2}"/>
              </a:ext>
            </a:extLst>
          </p:cNvPr>
          <p:cNvPicPr>
            <a:picLocks noChangeAspect="1"/>
          </p:cNvPicPr>
          <p:nvPr userDrawn="1"/>
        </p:nvPicPr>
        <p:blipFill>
          <a:blip r:embed="rId14" cstate="screen">
            <a:extLst>
              <a:ext uri="{28A0092B-C50C-407E-A947-70E740481C1C}">
                <a14:useLocalDpi xmlns:a14="http://schemas.microsoft.com/office/drawing/2010/main" val="0"/>
              </a:ext>
            </a:extLst>
          </a:blip>
          <a:srcRect/>
          <a:stretch/>
        </p:blipFill>
        <p:spPr>
          <a:xfrm>
            <a:off x="7484503" y="213441"/>
            <a:ext cx="1430897" cy="524687"/>
          </a:xfrm>
          <a:prstGeom prst="rect">
            <a:avLst/>
          </a:prstGeom>
        </p:spPr>
      </p:pic>
    </p:spTree>
    <p:extLst>
      <p:ext uri="{BB962C8B-B14F-4D97-AF65-F5344CB8AC3E}">
        <p14:creationId xmlns:p14="http://schemas.microsoft.com/office/powerpoint/2010/main" val="2026698164"/>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fontAlgn="base" hangingPunct="1">
        <a:spcBef>
          <a:spcPct val="0"/>
        </a:spcBef>
        <a:spcAft>
          <a:spcPct val="0"/>
        </a:spcAft>
        <a:defRPr sz="2400" b="1">
          <a:solidFill>
            <a:schemeClr val="bg1"/>
          </a:solidFill>
          <a:latin typeface="+mj-lt"/>
          <a:ea typeface="ＭＳ Ｐゴシック" pitchFamily="-1" charset="-128"/>
          <a:cs typeface="+mj-cs"/>
        </a:defRPr>
      </a:lvl1pPr>
      <a:lvl2pPr algn="l" rtl="0" eaLnBrk="1" fontAlgn="base" hangingPunct="1">
        <a:spcBef>
          <a:spcPct val="0"/>
        </a:spcBef>
        <a:spcAft>
          <a:spcPct val="0"/>
        </a:spcAft>
        <a:defRPr sz="2625">
          <a:solidFill>
            <a:schemeClr val="tx1"/>
          </a:solidFill>
          <a:latin typeface="Arial" charset="0"/>
          <a:ea typeface="ＭＳ Ｐゴシック" pitchFamily="-1" charset="-128"/>
        </a:defRPr>
      </a:lvl2pPr>
      <a:lvl3pPr algn="l" rtl="0" eaLnBrk="1" fontAlgn="base" hangingPunct="1">
        <a:spcBef>
          <a:spcPct val="0"/>
        </a:spcBef>
        <a:spcAft>
          <a:spcPct val="0"/>
        </a:spcAft>
        <a:defRPr sz="2625">
          <a:solidFill>
            <a:schemeClr val="tx1"/>
          </a:solidFill>
          <a:latin typeface="Arial" charset="0"/>
          <a:ea typeface="ＭＳ Ｐゴシック" pitchFamily="-1" charset="-128"/>
        </a:defRPr>
      </a:lvl3pPr>
      <a:lvl4pPr algn="l" rtl="0" eaLnBrk="1" fontAlgn="base" hangingPunct="1">
        <a:spcBef>
          <a:spcPct val="0"/>
        </a:spcBef>
        <a:spcAft>
          <a:spcPct val="0"/>
        </a:spcAft>
        <a:defRPr sz="2625">
          <a:solidFill>
            <a:schemeClr val="tx1"/>
          </a:solidFill>
          <a:latin typeface="Arial" charset="0"/>
          <a:ea typeface="ＭＳ Ｐゴシック" pitchFamily="-1" charset="-128"/>
        </a:defRPr>
      </a:lvl4pPr>
      <a:lvl5pPr algn="l" rtl="0" eaLnBrk="1" fontAlgn="base" hangingPunct="1">
        <a:spcBef>
          <a:spcPct val="0"/>
        </a:spcBef>
        <a:spcAft>
          <a:spcPct val="0"/>
        </a:spcAft>
        <a:defRPr sz="2625">
          <a:solidFill>
            <a:schemeClr val="tx1"/>
          </a:solidFill>
          <a:latin typeface="Arial" charset="0"/>
          <a:ea typeface="ＭＳ Ｐゴシック" pitchFamily="-1" charset="-128"/>
        </a:defRPr>
      </a:lvl5pPr>
      <a:lvl6pPr marL="342900" algn="l" rtl="0" eaLnBrk="1" fontAlgn="base" hangingPunct="1">
        <a:spcBef>
          <a:spcPct val="0"/>
        </a:spcBef>
        <a:spcAft>
          <a:spcPct val="0"/>
        </a:spcAft>
        <a:defRPr sz="2625">
          <a:solidFill>
            <a:schemeClr val="tx1"/>
          </a:solidFill>
          <a:latin typeface="Century Gothic" pitchFamily="34" charset="0"/>
        </a:defRPr>
      </a:lvl6pPr>
      <a:lvl7pPr marL="685800" algn="l" rtl="0" eaLnBrk="1" fontAlgn="base" hangingPunct="1">
        <a:spcBef>
          <a:spcPct val="0"/>
        </a:spcBef>
        <a:spcAft>
          <a:spcPct val="0"/>
        </a:spcAft>
        <a:defRPr sz="2625">
          <a:solidFill>
            <a:schemeClr val="tx1"/>
          </a:solidFill>
          <a:latin typeface="Century Gothic" pitchFamily="34" charset="0"/>
        </a:defRPr>
      </a:lvl7pPr>
      <a:lvl8pPr marL="1028700" algn="l" rtl="0" eaLnBrk="1" fontAlgn="base" hangingPunct="1">
        <a:spcBef>
          <a:spcPct val="0"/>
        </a:spcBef>
        <a:spcAft>
          <a:spcPct val="0"/>
        </a:spcAft>
        <a:defRPr sz="2625">
          <a:solidFill>
            <a:schemeClr val="tx1"/>
          </a:solidFill>
          <a:latin typeface="Century Gothic" pitchFamily="34" charset="0"/>
        </a:defRPr>
      </a:lvl8pPr>
      <a:lvl9pPr marL="1371600" algn="l" rtl="0" eaLnBrk="1" fontAlgn="base" hangingPunct="1">
        <a:spcBef>
          <a:spcPct val="0"/>
        </a:spcBef>
        <a:spcAft>
          <a:spcPct val="0"/>
        </a:spcAft>
        <a:defRPr sz="2625">
          <a:solidFill>
            <a:schemeClr val="tx1"/>
          </a:solidFill>
          <a:latin typeface="Century Gothic" pitchFamily="34" charset="0"/>
        </a:defRPr>
      </a:lvl9pPr>
    </p:titleStyle>
    <p:bodyStyle>
      <a:lvl1pPr marL="0" indent="0" algn="l" rtl="0" eaLnBrk="1" fontAlgn="base" hangingPunct="1">
        <a:spcBef>
          <a:spcPct val="20000"/>
        </a:spcBef>
        <a:spcAft>
          <a:spcPct val="0"/>
        </a:spcAft>
        <a:buNone/>
        <a:defRPr sz="1950">
          <a:solidFill>
            <a:schemeClr val="tx1"/>
          </a:solidFill>
          <a:latin typeface="+mn-lt"/>
          <a:ea typeface="ＭＳ Ｐゴシック" pitchFamily="-1" charset="-128"/>
          <a:cs typeface="+mn-cs"/>
        </a:defRPr>
      </a:lvl1pPr>
      <a:lvl2pPr marL="342900" indent="0" algn="l" rtl="0" eaLnBrk="1" fontAlgn="base" hangingPunct="1">
        <a:spcBef>
          <a:spcPct val="20000"/>
        </a:spcBef>
        <a:spcAft>
          <a:spcPct val="0"/>
        </a:spcAft>
        <a:buNone/>
        <a:defRPr sz="1800">
          <a:solidFill>
            <a:schemeClr val="tx1"/>
          </a:solidFill>
          <a:latin typeface="+mn-lt"/>
          <a:ea typeface="ＭＳ Ｐゴシック" pitchFamily="-1" charset="-128"/>
        </a:defRPr>
      </a:lvl2pPr>
      <a:lvl3pPr marL="685800" indent="0" algn="l" rtl="0" eaLnBrk="1" fontAlgn="base" hangingPunct="1">
        <a:spcBef>
          <a:spcPct val="20000"/>
        </a:spcBef>
        <a:spcAft>
          <a:spcPct val="0"/>
        </a:spcAft>
        <a:buNone/>
        <a:defRPr sz="1500">
          <a:solidFill>
            <a:schemeClr val="tx1"/>
          </a:solidFill>
          <a:latin typeface="+mn-lt"/>
          <a:ea typeface="ＭＳ Ｐゴシック" pitchFamily="-1" charset="-128"/>
        </a:defRPr>
      </a:lvl3pPr>
      <a:lvl4pPr marL="1028700" indent="0" algn="l" rtl="0" eaLnBrk="1" fontAlgn="base" hangingPunct="1">
        <a:spcBef>
          <a:spcPct val="20000"/>
        </a:spcBef>
        <a:spcAft>
          <a:spcPct val="0"/>
        </a:spcAft>
        <a:buNone/>
        <a:defRPr sz="1500">
          <a:solidFill>
            <a:schemeClr val="tx1"/>
          </a:solidFill>
          <a:latin typeface="+mn-lt"/>
          <a:ea typeface="ＭＳ Ｐゴシック" pitchFamily="-1" charset="-128"/>
        </a:defRPr>
      </a:lvl4pPr>
      <a:lvl5pPr marL="1371600" indent="0" algn="l" rtl="0" eaLnBrk="1" fontAlgn="base" hangingPunct="1">
        <a:spcBef>
          <a:spcPct val="20000"/>
        </a:spcBef>
        <a:spcAft>
          <a:spcPct val="0"/>
        </a:spcAft>
        <a:buNone/>
        <a:defRPr sz="1050">
          <a:solidFill>
            <a:schemeClr val="tx1"/>
          </a:solidFill>
          <a:latin typeface="+mn-lt"/>
          <a:ea typeface="ＭＳ Ｐゴシック" pitchFamily="-1" charset="-128"/>
        </a:defRPr>
      </a:lvl5pPr>
      <a:lvl6pPr marL="1885950" indent="-171450" algn="l" rtl="0" eaLnBrk="1" fontAlgn="base" hangingPunct="1">
        <a:spcBef>
          <a:spcPct val="20000"/>
        </a:spcBef>
        <a:spcAft>
          <a:spcPct val="0"/>
        </a:spcAft>
        <a:buChar char="»"/>
        <a:defRPr sz="1050">
          <a:solidFill>
            <a:srgbClr val="4D4D4D"/>
          </a:solidFill>
          <a:latin typeface="+mn-lt"/>
        </a:defRPr>
      </a:lvl6pPr>
      <a:lvl7pPr marL="2228850" indent="-171450" algn="l" rtl="0" eaLnBrk="1" fontAlgn="base" hangingPunct="1">
        <a:spcBef>
          <a:spcPct val="20000"/>
        </a:spcBef>
        <a:spcAft>
          <a:spcPct val="0"/>
        </a:spcAft>
        <a:buChar char="»"/>
        <a:defRPr sz="1050">
          <a:solidFill>
            <a:srgbClr val="4D4D4D"/>
          </a:solidFill>
          <a:latin typeface="+mn-lt"/>
        </a:defRPr>
      </a:lvl7pPr>
      <a:lvl8pPr marL="2571750" indent="-171450" algn="l" rtl="0" eaLnBrk="1" fontAlgn="base" hangingPunct="1">
        <a:spcBef>
          <a:spcPct val="20000"/>
        </a:spcBef>
        <a:spcAft>
          <a:spcPct val="0"/>
        </a:spcAft>
        <a:buChar char="»"/>
        <a:defRPr sz="1050">
          <a:solidFill>
            <a:srgbClr val="4D4D4D"/>
          </a:solidFill>
          <a:latin typeface="+mn-lt"/>
        </a:defRPr>
      </a:lvl8pPr>
      <a:lvl9pPr marL="2914650" indent="-171450" algn="l" rtl="0" eaLnBrk="1" fontAlgn="base" hangingPunct="1">
        <a:spcBef>
          <a:spcPct val="20000"/>
        </a:spcBef>
        <a:spcAft>
          <a:spcPct val="0"/>
        </a:spcAft>
        <a:buChar char="»"/>
        <a:defRPr sz="105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orient="vert" idx="4294967295"/>
          </p:nvPr>
        </p:nvSpPr>
        <p:spPr>
          <a:xfrm>
            <a:off x="0" y="412750"/>
            <a:ext cx="8075613" cy="3779838"/>
          </a:xfrm>
        </p:spPr>
        <p:txBody>
          <a:bodyPr/>
          <a:lstStyle/>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p:txBody>
      </p:sp>
      <p:pic>
        <p:nvPicPr>
          <p:cNvPr id="5" name="Graphic 1">
            <a:extLst>
              <a:ext uri="{FF2B5EF4-FFF2-40B4-BE49-F238E27FC236}">
                <a16:creationId xmlns:a16="http://schemas.microsoft.com/office/drawing/2014/main" id="{908D6FF1-0643-4A20-A25B-3E51578B715C}"/>
              </a:ext>
            </a:extLst>
          </p:cNvPr>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288" t="29016" r="19287" b="18999"/>
          <a:stretch/>
        </p:blipFill>
        <p:spPr>
          <a:xfrm>
            <a:off x="726153" y="849863"/>
            <a:ext cx="7370950" cy="4269010"/>
          </a:xfrm>
          <a:prstGeom prst="rect">
            <a:avLst/>
          </a:prstGeom>
        </p:spPr>
      </p:pic>
      <p:sp>
        <p:nvSpPr>
          <p:cNvPr id="6" name="Text Placeholder 5"/>
          <p:cNvSpPr>
            <a:spLocks noGrp="1"/>
          </p:cNvSpPr>
          <p:nvPr>
            <p:ph type="body" sz="quarter" idx="4294967295"/>
          </p:nvPr>
        </p:nvSpPr>
        <p:spPr>
          <a:xfrm>
            <a:off x="4967287" y="3507854"/>
            <a:ext cx="4176713" cy="376237"/>
          </a:xfrm>
        </p:spPr>
        <p:txBody>
          <a:bodyPr/>
          <a:lstStyle/>
          <a:p>
            <a:pPr marL="0" indent="0" algn="l">
              <a:buNone/>
            </a:pPr>
            <a:r>
              <a:rPr lang="en-GB" dirty="0">
                <a:solidFill>
                  <a:schemeClr val="accent2"/>
                </a:solidFill>
                <a:cs typeface="DINOT-Bold" panose="020B0804020101020102" pitchFamily="34" charset="0"/>
              </a:rPr>
              <a:t>All you need to know…</a:t>
            </a:r>
          </a:p>
          <a:p>
            <a:pPr marL="0" indent="0" algn="l">
              <a:buNone/>
            </a:pPr>
            <a:endParaRPr lang="en-GB" dirty="0">
              <a:solidFill>
                <a:schemeClr val="tx2"/>
              </a:solidFill>
              <a:latin typeface="DINOT-Bold" panose="020B0804020101020102" pitchFamily="34" charset="0"/>
              <a:cs typeface="DINOT-Bold" panose="020B0804020101020102" pitchFamily="34" charset="0"/>
            </a:endParaRPr>
          </a:p>
        </p:txBody>
      </p:sp>
      <p:sp>
        <p:nvSpPr>
          <p:cNvPr id="4" name="Rectangle 3">
            <a:extLst>
              <a:ext uri="{FF2B5EF4-FFF2-40B4-BE49-F238E27FC236}">
                <a16:creationId xmlns:a16="http://schemas.microsoft.com/office/drawing/2014/main" id="{10419C47-A059-4EAD-B4F4-28704A6CE499}"/>
              </a:ext>
            </a:extLst>
          </p:cNvPr>
          <p:cNvSpPr/>
          <p:nvPr/>
        </p:nvSpPr>
        <p:spPr bwMode="gray">
          <a:xfrm>
            <a:off x="2699792" y="-1"/>
            <a:ext cx="6444208" cy="967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Tree>
    <p:extLst>
      <p:ext uri="{BB962C8B-B14F-4D97-AF65-F5344CB8AC3E}">
        <p14:creationId xmlns:p14="http://schemas.microsoft.com/office/powerpoint/2010/main" val="199004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91C9-94C8-C1AD-51C3-62896A5CADC5}"/>
              </a:ext>
            </a:extLst>
          </p:cNvPr>
          <p:cNvSpPr>
            <a:spLocks noGrp="1"/>
          </p:cNvSpPr>
          <p:nvPr>
            <p:ph type="title"/>
          </p:nvPr>
        </p:nvSpPr>
        <p:spPr>
          <a:xfrm>
            <a:off x="506163" y="51470"/>
            <a:ext cx="8078854" cy="540544"/>
          </a:xfrm>
        </p:spPr>
        <p:txBody>
          <a:bodyPr/>
          <a:lstStyle/>
          <a:p>
            <a:r>
              <a:rPr lang="en-AU" b="1" dirty="0"/>
              <a:t>Impact: Results are being used now</a:t>
            </a:r>
          </a:p>
        </p:txBody>
      </p:sp>
      <p:pic>
        <p:nvPicPr>
          <p:cNvPr id="5" name="Picture 4">
            <a:extLst>
              <a:ext uri="{FF2B5EF4-FFF2-40B4-BE49-F238E27FC236}">
                <a16:creationId xmlns:a16="http://schemas.microsoft.com/office/drawing/2014/main" id="{80995D63-BB6E-38AA-9AFD-D61049DE694D}"/>
              </a:ext>
            </a:extLst>
          </p:cNvPr>
          <p:cNvPicPr>
            <a:picLocks noChangeAspect="1"/>
          </p:cNvPicPr>
          <p:nvPr/>
        </p:nvPicPr>
        <p:blipFill>
          <a:blip r:embed="rId3"/>
          <a:srcRect l="3056"/>
          <a:stretch/>
        </p:blipFill>
        <p:spPr>
          <a:xfrm>
            <a:off x="179512" y="645007"/>
            <a:ext cx="7655957" cy="1876687"/>
          </a:xfrm>
          <a:prstGeom prst="rect">
            <a:avLst/>
          </a:prstGeom>
        </p:spPr>
      </p:pic>
      <p:pic>
        <p:nvPicPr>
          <p:cNvPr id="9" name="Picture 8">
            <a:extLst>
              <a:ext uri="{FF2B5EF4-FFF2-40B4-BE49-F238E27FC236}">
                <a16:creationId xmlns:a16="http://schemas.microsoft.com/office/drawing/2014/main" id="{69F18938-F19B-6716-87EA-F985217794AA}"/>
              </a:ext>
            </a:extLst>
          </p:cNvPr>
          <p:cNvPicPr>
            <a:picLocks noChangeAspect="1"/>
          </p:cNvPicPr>
          <p:nvPr/>
        </p:nvPicPr>
        <p:blipFill>
          <a:blip r:embed="rId4"/>
          <a:stretch>
            <a:fillRect/>
          </a:stretch>
        </p:blipFill>
        <p:spPr>
          <a:xfrm>
            <a:off x="506163" y="1497613"/>
            <a:ext cx="7644565" cy="2048161"/>
          </a:xfrm>
          <a:prstGeom prst="rect">
            <a:avLst/>
          </a:prstGeom>
        </p:spPr>
      </p:pic>
      <p:pic>
        <p:nvPicPr>
          <p:cNvPr id="11" name="Picture 10">
            <a:extLst>
              <a:ext uri="{FF2B5EF4-FFF2-40B4-BE49-F238E27FC236}">
                <a16:creationId xmlns:a16="http://schemas.microsoft.com/office/drawing/2014/main" id="{17BF7969-1270-EAEE-3828-B2715868DEE7}"/>
              </a:ext>
            </a:extLst>
          </p:cNvPr>
          <p:cNvPicPr>
            <a:picLocks noChangeAspect="1"/>
          </p:cNvPicPr>
          <p:nvPr/>
        </p:nvPicPr>
        <p:blipFill>
          <a:blip r:embed="rId5"/>
          <a:stretch>
            <a:fillRect/>
          </a:stretch>
        </p:blipFill>
        <p:spPr>
          <a:xfrm>
            <a:off x="788126" y="2507404"/>
            <a:ext cx="7673383" cy="2076740"/>
          </a:xfrm>
          <a:prstGeom prst="rect">
            <a:avLst/>
          </a:prstGeom>
        </p:spPr>
      </p:pic>
    </p:spTree>
    <p:extLst>
      <p:ext uri="{BB962C8B-B14F-4D97-AF65-F5344CB8AC3E}">
        <p14:creationId xmlns:p14="http://schemas.microsoft.com/office/powerpoint/2010/main" val="22606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63EE4-0E26-5698-8E59-27696617C16B}"/>
              </a:ext>
            </a:extLst>
          </p:cNvPr>
          <p:cNvSpPr>
            <a:spLocks noGrp="1"/>
          </p:cNvSpPr>
          <p:nvPr>
            <p:ph type="title"/>
          </p:nvPr>
        </p:nvSpPr>
        <p:spPr>
          <a:xfrm>
            <a:off x="532573" y="51470"/>
            <a:ext cx="8078854" cy="540544"/>
          </a:xfrm>
        </p:spPr>
        <p:txBody>
          <a:bodyPr/>
          <a:lstStyle/>
          <a:p>
            <a:r>
              <a:rPr lang="en-AU" b="1" dirty="0"/>
              <a:t>Impact: how the results are used</a:t>
            </a:r>
          </a:p>
        </p:txBody>
      </p:sp>
      <p:pic>
        <p:nvPicPr>
          <p:cNvPr id="4" name="Picture 3" descr="A diagram of a company&#10;&#10;AI-generated content may be incorrect.">
            <a:extLst>
              <a:ext uri="{FF2B5EF4-FFF2-40B4-BE49-F238E27FC236}">
                <a16:creationId xmlns:a16="http://schemas.microsoft.com/office/drawing/2014/main" id="{497AB9FD-A63A-1219-6AF1-BEFCCB2A563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370246" y="592014"/>
            <a:ext cx="8403508" cy="4500016"/>
          </a:xfrm>
          <a:prstGeom prst="rect">
            <a:avLst/>
          </a:prstGeom>
        </p:spPr>
      </p:pic>
    </p:spTree>
    <p:extLst>
      <p:ext uri="{BB962C8B-B14F-4D97-AF65-F5344CB8AC3E}">
        <p14:creationId xmlns:p14="http://schemas.microsoft.com/office/powerpoint/2010/main" val="354833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39948" y="66734"/>
            <a:ext cx="8064500" cy="540544"/>
          </a:xfrm>
        </p:spPr>
        <p:txBody>
          <a:bodyPr/>
          <a:lstStyle/>
          <a:p>
            <a:r>
              <a:rPr lang="en-AU" b="1" dirty="0">
                <a:solidFill>
                  <a:schemeClr val="accent2"/>
                </a:solidFill>
                <a:latin typeface="Arial"/>
                <a:ea typeface="ＭＳ Ｐゴシック"/>
                <a:cs typeface="Arial"/>
              </a:rPr>
              <a:t>Find out more</a:t>
            </a:r>
          </a:p>
        </p:txBody>
      </p:sp>
      <p:sp>
        <p:nvSpPr>
          <p:cNvPr id="19" name="TextBox 18">
            <a:extLst>
              <a:ext uri="{FF2B5EF4-FFF2-40B4-BE49-F238E27FC236}">
                <a16:creationId xmlns:a16="http://schemas.microsoft.com/office/drawing/2014/main" id="{6391CF78-845E-A240-904A-8C7114A8F0AD}"/>
              </a:ext>
            </a:extLst>
          </p:cNvPr>
          <p:cNvSpPr txBox="1"/>
          <p:nvPr/>
        </p:nvSpPr>
        <p:spPr>
          <a:xfrm>
            <a:off x="4091340" y="4420893"/>
            <a:ext cx="5040560" cy="369332"/>
          </a:xfrm>
          <a:prstGeom prst="rect">
            <a:avLst/>
          </a:prstGeom>
          <a:noFill/>
        </p:spPr>
        <p:txBody>
          <a:bodyPr wrap="square" rtlCol="0">
            <a:spAutoFit/>
          </a:bodyPr>
          <a:lstStyle/>
          <a:p>
            <a:pPr algn="ctr"/>
            <a:r>
              <a:rPr lang="en-AU" sz="1800" dirty="0">
                <a:solidFill>
                  <a:schemeClr val="accent2"/>
                </a:solidFill>
              </a:rPr>
              <a:t>MedicalTrainingSurvey.gov.au</a:t>
            </a:r>
          </a:p>
        </p:txBody>
      </p:sp>
      <p:grpSp>
        <p:nvGrpSpPr>
          <p:cNvPr id="20" name="Group 19">
            <a:extLst>
              <a:ext uri="{FF2B5EF4-FFF2-40B4-BE49-F238E27FC236}">
                <a16:creationId xmlns:a16="http://schemas.microsoft.com/office/drawing/2014/main" id="{A098D774-28B1-C813-509B-EA8C78FA62B9}"/>
              </a:ext>
            </a:extLst>
          </p:cNvPr>
          <p:cNvGrpSpPr>
            <a:grpSpLocks/>
          </p:cNvGrpSpPr>
          <p:nvPr/>
        </p:nvGrpSpPr>
        <p:grpSpPr>
          <a:xfrm>
            <a:off x="4502908" y="1040351"/>
            <a:ext cx="4317564" cy="3280099"/>
            <a:chOff x="4300539" y="1984376"/>
            <a:chExt cx="3589338" cy="2890838"/>
          </a:xfrm>
        </p:grpSpPr>
        <p:sp>
          <p:nvSpPr>
            <p:cNvPr id="21" name="Freeform 5">
              <a:extLst>
                <a:ext uri="{FF2B5EF4-FFF2-40B4-BE49-F238E27FC236}">
                  <a16:creationId xmlns:a16="http://schemas.microsoft.com/office/drawing/2014/main" id="{338F5AA7-ACF8-C3D8-6981-D338EF2CFB04}"/>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2" name="Freeform 6">
              <a:extLst>
                <a:ext uri="{FF2B5EF4-FFF2-40B4-BE49-F238E27FC236}">
                  <a16:creationId xmlns:a16="http://schemas.microsoft.com/office/drawing/2014/main" id="{8B5634E4-A925-AB33-2DE1-F7940C5E0A02}"/>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 name="Freeform 7">
              <a:extLst>
                <a:ext uri="{FF2B5EF4-FFF2-40B4-BE49-F238E27FC236}">
                  <a16:creationId xmlns:a16="http://schemas.microsoft.com/office/drawing/2014/main" id="{556E878F-3C24-F483-807E-FE35958BC6AD}"/>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4" name="Rectangle 23">
              <a:extLst>
                <a:ext uri="{FF2B5EF4-FFF2-40B4-BE49-F238E27FC236}">
                  <a16:creationId xmlns:a16="http://schemas.microsoft.com/office/drawing/2014/main" id="{D8B69462-D698-BDBA-F307-06293647DDA3}"/>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5" name="Freeform 9">
              <a:extLst>
                <a:ext uri="{FF2B5EF4-FFF2-40B4-BE49-F238E27FC236}">
                  <a16:creationId xmlns:a16="http://schemas.microsoft.com/office/drawing/2014/main" id="{9C2A86DD-4B72-0985-E781-5C82ABC5B0F3}"/>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6" name="Freeform 10">
              <a:extLst>
                <a:ext uri="{FF2B5EF4-FFF2-40B4-BE49-F238E27FC236}">
                  <a16:creationId xmlns:a16="http://schemas.microsoft.com/office/drawing/2014/main" id="{5AD30B1E-60A6-CCD2-C2B5-969270FDFC8B}"/>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7" name="Oval 26">
              <a:extLst>
                <a:ext uri="{FF2B5EF4-FFF2-40B4-BE49-F238E27FC236}">
                  <a16:creationId xmlns:a16="http://schemas.microsoft.com/office/drawing/2014/main" id="{F7D89424-494D-E750-92E2-93F339E67E93}"/>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8" name="Oval 27">
              <a:extLst>
                <a:ext uri="{FF2B5EF4-FFF2-40B4-BE49-F238E27FC236}">
                  <a16:creationId xmlns:a16="http://schemas.microsoft.com/office/drawing/2014/main" id="{29DD524C-6828-58D7-B7F6-556EB11E41AB}"/>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9" name="Oval 28">
              <a:extLst>
                <a:ext uri="{FF2B5EF4-FFF2-40B4-BE49-F238E27FC236}">
                  <a16:creationId xmlns:a16="http://schemas.microsoft.com/office/drawing/2014/main" id="{23BD790B-3A17-DAD3-3340-9653A30D536F}"/>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0" name="Oval 29">
              <a:extLst>
                <a:ext uri="{FF2B5EF4-FFF2-40B4-BE49-F238E27FC236}">
                  <a16:creationId xmlns:a16="http://schemas.microsoft.com/office/drawing/2014/main" id="{83A09E9C-014A-2896-942F-BA4521D3D18A}"/>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1" name="Oval 30">
              <a:extLst>
                <a:ext uri="{FF2B5EF4-FFF2-40B4-BE49-F238E27FC236}">
                  <a16:creationId xmlns:a16="http://schemas.microsoft.com/office/drawing/2014/main" id="{64DFE098-73A2-30E4-C510-CEB69B8E67D3}"/>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2" name="Freeform 16">
              <a:extLst>
                <a:ext uri="{FF2B5EF4-FFF2-40B4-BE49-F238E27FC236}">
                  <a16:creationId xmlns:a16="http://schemas.microsoft.com/office/drawing/2014/main" id="{F3E14134-BFEE-483A-43AB-72D287D518F4}"/>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33" name="Freeform 17">
              <a:extLst>
                <a:ext uri="{FF2B5EF4-FFF2-40B4-BE49-F238E27FC236}">
                  <a16:creationId xmlns:a16="http://schemas.microsoft.com/office/drawing/2014/main" id="{D687D1F2-8F61-019F-D9F5-80DC992C7A0C}"/>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5" name="Picture 4">
            <a:extLst>
              <a:ext uri="{FF2B5EF4-FFF2-40B4-BE49-F238E27FC236}">
                <a16:creationId xmlns:a16="http://schemas.microsoft.com/office/drawing/2014/main" id="{93797E62-B93F-450B-8B41-D7447FBD89E5}"/>
              </a:ext>
            </a:extLst>
          </p:cNvPr>
          <p:cNvPicPr>
            <a:picLocks noChangeAspect="1"/>
          </p:cNvPicPr>
          <p:nvPr/>
        </p:nvPicPr>
        <p:blipFill rotWithShape="1">
          <a:blip r:embed="rId3"/>
          <a:srcRect b="15988"/>
          <a:stretch/>
        </p:blipFill>
        <p:spPr>
          <a:xfrm>
            <a:off x="4690047" y="1250741"/>
            <a:ext cx="3962382" cy="2064605"/>
          </a:xfrm>
          <a:prstGeom prst="rect">
            <a:avLst/>
          </a:prstGeom>
        </p:spPr>
      </p:pic>
      <p:pic>
        <p:nvPicPr>
          <p:cNvPr id="35" name="Picture 34">
            <a:extLst>
              <a:ext uri="{FF2B5EF4-FFF2-40B4-BE49-F238E27FC236}">
                <a16:creationId xmlns:a16="http://schemas.microsoft.com/office/drawing/2014/main" id="{049FE4D1-66BB-CCE2-A38B-390234306BEA}"/>
              </a:ext>
            </a:extLst>
          </p:cNvPr>
          <p:cNvPicPr>
            <a:picLocks noChangeAspect="1"/>
          </p:cNvPicPr>
          <p:nvPr/>
        </p:nvPicPr>
        <p:blipFill>
          <a:blip r:embed="rId4"/>
          <a:srcRect l="1899" t="895" b="2495"/>
          <a:stretch/>
        </p:blipFill>
        <p:spPr>
          <a:xfrm>
            <a:off x="848463" y="1150027"/>
            <a:ext cx="2589853" cy="2567094"/>
          </a:xfrm>
          <a:prstGeom prst="rect">
            <a:avLst/>
          </a:prstGeom>
        </p:spPr>
      </p:pic>
    </p:spTree>
    <p:extLst>
      <p:ext uri="{BB962C8B-B14F-4D97-AF65-F5344CB8AC3E}">
        <p14:creationId xmlns:p14="http://schemas.microsoft.com/office/powerpoint/2010/main" val="170726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291830"/>
            <a:ext cx="7776864" cy="540544"/>
          </a:xfrm>
        </p:spPr>
        <p:txBody>
          <a:bodyPr/>
          <a:lstStyle/>
          <a:p>
            <a:br>
              <a:rPr lang="en-AU" sz="2400" dirty="0">
                <a:latin typeface="+mn-lt"/>
                <a:cs typeface="DINOT" panose="020B0504020101020102" pitchFamily="34" charset="0"/>
              </a:rPr>
            </a:br>
            <a:br>
              <a:rPr lang="en-AU" sz="2400" dirty="0">
                <a:latin typeface="+mn-lt"/>
                <a:cs typeface="DINOT" panose="020B0504020101020102" pitchFamily="34" charset="0"/>
              </a:rPr>
            </a:br>
            <a:br>
              <a:rPr lang="en-AU" sz="2400" dirty="0">
                <a:latin typeface="+mn-lt"/>
                <a:cs typeface="DINOT" panose="020B0504020101020102" pitchFamily="34" charset="0"/>
              </a:rPr>
            </a:br>
            <a:r>
              <a:rPr lang="en-AU" sz="2400" b="1" dirty="0">
                <a:latin typeface="+mn-lt"/>
                <a:ea typeface="ＭＳ Ｐゴシック"/>
                <a:cs typeface="DINOT-Bold" panose="020B0804020101020102" pitchFamily="34" charset="0"/>
              </a:rPr>
              <a:t>Opens August 2025</a:t>
            </a:r>
            <a:br>
              <a:rPr lang="en-AU" sz="2400" dirty="0">
                <a:latin typeface="+mn-lt"/>
                <a:cs typeface="DINOT" panose="020B0504020101020102" pitchFamily="34" charset="0"/>
              </a:rPr>
            </a:br>
            <a:br>
              <a:rPr lang="en-AU" sz="2400" dirty="0">
                <a:latin typeface="+mn-lt"/>
                <a:cs typeface="DINOT" panose="020B0504020101020102" pitchFamily="34" charset="0"/>
              </a:rPr>
            </a:br>
            <a:r>
              <a:rPr lang="en-AU" sz="1800" dirty="0">
                <a:latin typeface="+mn-lt"/>
                <a:ea typeface="ＭＳ Ｐゴシック"/>
                <a:cs typeface="DINOT" panose="020B0504020101020102" pitchFamily="34" charset="0"/>
              </a:rPr>
              <a:t>For more information visit: </a:t>
            </a:r>
            <a:br>
              <a:rPr lang="en-AU" sz="1800" dirty="0">
                <a:latin typeface="+mn-lt"/>
                <a:cs typeface="DINOT" panose="020B0504020101020102" pitchFamily="34" charset="0"/>
              </a:rPr>
            </a:br>
            <a:r>
              <a:rPr lang="en-AU" sz="1800" dirty="0">
                <a:latin typeface="+mn-lt"/>
                <a:ea typeface="ＭＳ Ｐゴシック"/>
                <a:cs typeface="DINOT" panose="020B0504020101020102" pitchFamily="34" charset="0"/>
              </a:rPr>
              <a:t>www.MedicalTrainingSurvey.gov.au</a:t>
            </a:r>
          </a:p>
        </p:txBody>
      </p:sp>
      <p:pic>
        <p:nvPicPr>
          <p:cNvPr id="4" name="Picture 3">
            <a:extLst>
              <a:ext uri="{FF2B5EF4-FFF2-40B4-BE49-F238E27FC236}">
                <a16:creationId xmlns:a16="http://schemas.microsoft.com/office/drawing/2014/main" id="{E0A83111-CE18-4075-AC25-D54EE56D19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95736" y="915566"/>
            <a:ext cx="4752528" cy="2282863"/>
          </a:xfrm>
          <a:prstGeom prst="rect">
            <a:avLst/>
          </a:prstGeom>
        </p:spPr>
      </p:pic>
    </p:spTree>
    <p:extLst>
      <p:ext uri="{BB962C8B-B14F-4D97-AF65-F5344CB8AC3E}">
        <p14:creationId xmlns:p14="http://schemas.microsoft.com/office/powerpoint/2010/main" val="346695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BE46C983-FED5-4EE1-AF9E-84E05C03AC0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00"/>
          <a:stretch/>
        </p:blipFill>
        <p:spPr>
          <a:xfrm>
            <a:off x="1143000" y="1059666"/>
            <a:ext cx="6858000" cy="3163648"/>
          </a:xfrm>
          <a:prstGeom prst="rect">
            <a:avLst/>
          </a:prstGeom>
        </p:spPr>
      </p:pic>
      <p:sp>
        <p:nvSpPr>
          <p:cNvPr id="3" name="Slide Number Placeholder 2">
            <a:extLst>
              <a:ext uri="{FF2B5EF4-FFF2-40B4-BE49-F238E27FC236}">
                <a16:creationId xmlns:a16="http://schemas.microsoft.com/office/drawing/2014/main" id="{D26939C0-79B8-4DC5-BC4A-23EB494F5D5E}"/>
              </a:ext>
            </a:extLst>
          </p:cNvPr>
          <p:cNvSpPr>
            <a:spLocks noGrp="1"/>
          </p:cNvSpPr>
          <p:nvPr>
            <p:ph type="sldNum" sz="quarter" idx="11"/>
          </p:nvPr>
        </p:nvSpPr>
        <p:spPr/>
        <p:txBody>
          <a:bodyPr/>
          <a:lstStyle/>
          <a:p>
            <a:pPr defTabSz="514350">
              <a:defRPr/>
            </a:pPr>
            <a:r>
              <a:rPr lang="en-AU">
                <a:solidFill>
                  <a:srgbClr val="0067B9"/>
                </a:solidFill>
                <a:cs typeface="Arial"/>
              </a:rPr>
              <a:t>4</a:t>
            </a:r>
            <a:endParaRPr lang="en-AU">
              <a:solidFill>
                <a:srgbClr val="0067B9"/>
              </a:solidFill>
            </a:endParaRPr>
          </a:p>
        </p:txBody>
      </p:sp>
      <p:sp>
        <p:nvSpPr>
          <p:cNvPr id="4" name="Title 3">
            <a:extLst>
              <a:ext uri="{FF2B5EF4-FFF2-40B4-BE49-F238E27FC236}">
                <a16:creationId xmlns:a16="http://schemas.microsoft.com/office/drawing/2014/main" id="{35EE096E-ACE1-4660-ADEC-09C955C8F05E}"/>
              </a:ext>
            </a:extLst>
          </p:cNvPr>
          <p:cNvSpPr>
            <a:spLocks noGrp="1"/>
          </p:cNvSpPr>
          <p:nvPr>
            <p:ph type="title"/>
          </p:nvPr>
        </p:nvSpPr>
        <p:spPr/>
        <p:txBody>
          <a:bodyPr/>
          <a:lstStyle/>
          <a:p>
            <a:pPr algn="ctr"/>
            <a:r>
              <a:rPr lang="en-AU"/>
              <a:t>Acknowledgement of Country</a:t>
            </a:r>
          </a:p>
        </p:txBody>
      </p:sp>
      <p:sp>
        <p:nvSpPr>
          <p:cNvPr id="5" name="Content Placeholder 4">
            <a:extLst>
              <a:ext uri="{FF2B5EF4-FFF2-40B4-BE49-F238E27FC236}">
                <a16:creationId xmlns:a16="http://schemas.microsoft.com/office/drawing/2014/main" id="{124C3824-E3C9-4A11-86E3-D98B5C0A2FFC}"/>
              </a:ext>
            </a:extLst>
          </p:cNvPr>
          <p:cNvSpPr>
            <a:spLocks noGrp="1"/>
          </p:cNvSpPr>
          <p:nvPr>
            <p:ph idx="1"/>
          </p:nvPr>
        </p:nvSpPr>
        <p:spPr>
          <a:xfrm>
            <a:off x="1502924" y="1882302"/>
            <a:ext cx="6166005" cy="2755444"/>
          </a:xfrm>
        </p:spPr>
        <p:txBody>
          <a:bodyPr/>
          <a:lstStyle/>
          <a:p>
            <a:pPr algn="ctr"/>
            <a:r>
              <a:rPr lang="en-US" sz="1800" dirty="0">
                <a:solidFill>
                  <a:schemeClr val="bg1"/>
                </a:solidFill>
              </a:rPr>
              <a:t>We acknowledge the Traditional Custodians of the land we are meeting on for their continuing connection to land, sea, community and culture. We pay our respects to their Elders past and present.</a:t>
            </a:r>
          </a:p>
          <a:p>
            <a:endParaRPr lang="en-AU" dirty="0">
              <a:solidFill>
                <a:schemeClr val="bg1"/>
              </a:solidFill>
            </a:endParaRPr>
          </a:p>
        </p:txBody>
      </p:sp>
    </p:spTree>
    <p:extLst>
      <p:ext uri="{BB962C8B-B14F-4D97-AF65-F5344CB8AC3E}">
        <p14:creationId xmlns:p14="http://schemas.microsoft.com/office/powerpoint/2010/main" val="209011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568EB-A26C-8617-0593-3DBDB4E703FD}"/>
            </a:ext>
          </a:extLst>
        </p:cNvPr>
        <p:cNvGrpSpPr/>
        <p:nvPr/>
      </p:nvGrpSpPr>
      <p:grpSpPr>
        <a:xfrm>
          <a:off x="0" y="0"/>
          <a:ext cx="0" cy="0"/>
          <a:chOff x="0" y="0"/>
          <a:chExt cx="0" cy="0"/>
        </a:xfrm>
      </p:grpSpPr>
      <p:sp>
        <p:nvSpPr>
          <p:cNvPr id="274434" name="Title">
            <a:extLst>
              <a:ext uri="{FF2B5EF4-FFF2-40B4-BE49-F238E27FC236}">
                <a16:creationId xmlns:a16="http://schemas.microsoft.com/office/drawing/2014/main" id="{3AE59858-94E3-40F1-F8F5-D3ABAC9E9531}"/>
              </a:ext>
            </a:extLst>
          </p:cNvPr>
          <p:cNvSpPr>
            <a:spLocks noGrp="1" noChangeArrowheads="1"/>
          </p:cNvSpPr>
          <p:nvPr>
            <p:ph type="title"/>
          </p:nvPr>
        </p:nvSpPr>
        <p:spPr bwMode="gray">
          <a:xfrm>
            <a:off x="481738" y="176947"/>
            <a:ext cx="8064500" cy="540544"/>
          </a:xfrm>
        </p:spPr>
        <p:txBody>
          <a:bodyPr/>
          <a:lstStyle/>
          <a:p>
            <a:pPr algn="ctr"/>
            <a:r>
              <a:rPr lang="en-US" b="1" noProof="1">
                <a:solidFill>
                  <a:schemeClr val="accent2"/>
                </a:solidFill>
                <a:latin typeface="Arial" panose="020B0604020202020204" pitchFamily="34" charset="0"/>
                <a:cs typeface="Arial" panose="020B0604020202020204" pitchFamily="34" charset="0"/>
              </a:rPr>
              <a:t>What is the Medical Training Survey?</a:t>
            </a:r>
          </a:p>
        </p:txBody>
      </p:sp>
      <p:sp>
        <p:nvSpPr>
          <p:cNvPr id="12" name="Subtitle">
            <a:extLst>
              <a:ext uri="{FF2B5EF4-FFF2-40B4-BE49-F238E27FC236}">
                <a16:creationId xmlns:a16="http://schemas.microsoft.com/office/drawing/2014/main" id="{9AFF96DA-4FCF-9335-9301-1F78B83F5760}"/>
              </a:ext>
            </a:extLst>
          </p:cNvPr>
          <p:cNvSpPr>
            <a:spLocks noGrp="1"/>
          </p:cNvSpPr>
          <p:nvPr>
            <p:ph idx="1"/>
          </p:nvPr>
        </p:nvSpPr>
        <p:spPr bwMode="gray">
          <a:xfrm>
            <a:off x="456434" y="843559"/>
            <a:ext cx="8364037" cy="454122"/>
          </a:xfrm>
        </p:spPr>
        <p:txBody>
          <a:bodyPr/>
          <a:lstStyle/>
          <a:p>
            <a:pPr marL="0" indent="0">
              <a:buNone/>
            </a:pPr>
            <a:r>
              <a:rPr lang="en-US" sz="1600" dirty="0">
                <a:solidFill>
                  <a:schemeClr val="tx1"/>
                </a:solidFill>
                <a:latin typeface="Arial" panose="020B0604020202020204" pitchFamily="34" charset="0"/>
                <a:cs typeface="Arial" panose="020B0604020202020204" pitchFamily="34" charset="0"/>
              </a:rPr>
              <a:t>The Medical Training Survey gathers feedback from doctors in training across Australia to:</a:t>
            </a:r>
          </a:p>
        </p:txBody>
      </p:sp>
      <p:sp>
        <p:nvSpPr>
          <p:cNvPr id="320" name="Subtitle 2">
            <a:extLst>
              <a:ext uri="{FF2B5EF4-FFF2-40B4-BE49-F238E27FC236}">
                <a16:creationId xmlns:a16="http://schemas.microsoft.com/office/drawing/2014/main" id="{B175D9E3-3AD6-FA10-2DB8-EADC3AC12119}"/>
              </a:ext>
            </a:extLst>
          </p:cNvPr>
          <p:cNvSpPr txBox="1">
            <a:spLocks/>
          </p:cNvSpPr>
          <p:nvPr/>
        </p:nvSpPr>
        <p:spPr>
          <a:xfrm>
            <a:off x="2522587" y="1573324"/>
            <a:ext cx="5433789" cy="597048"/>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600" b="1" dirty="0">
                <a:solidFill>
                  <a:srgbClr val="445469"/>
                </a:solidFill>
                <a:latin typeface="Arial" panose="020B0604020202020204" pitchFamily="34" charset="0"/>
                <a:cs typeface="Arial" panose="020B0604020202020204" pitchFamily="34" charset="0"/>
              </a:rPr>
              <a:t>Understand</a:t>
            </a:r>
          </a:p>
          <a:p>
            <a:pPr marL="0" indent="0" defTabSz="171450" fontAlgn="auto">
              <a:spcAft>
                <a:spcPts val="0"/>
              </a:spcAft>
              <a:buNone/>
            </a:pPr>
            <a:r>
              <a:rPr lang="en-US" sz="1400" dirty="0">
                <a:latin typeface="Arial" panose="020B0604020202020204" pitchFamily="34" charset="0"/>
                <a:cs typeface="Arial" panose="020B0604020202020204" pitchFamily="34" charset="0"/>
              </a:rPr>
              <a:t>Better understand the quality of medical training in Australia</a:t>
            </a:r>
          </a:p>
        </p:txBody>
      </p:sp>
      <p:sp>
        <p:nvSpPr>
          <p:cNvPr id="323" name="Subtitle 2">
            <a:extLst>
              <a:ext uri="{FF2B5EF4-FFF2-40B4-BE49-F238E27FC236}">
                <a16:creationId xmlns:a16="http://schemas.microsoft.com/office/drawing/2014/main" id="{8ABA44B3-237A-E5CF-A048-9B753C2B5C4A}"/>
              </a:ext>
            </a:extLst>
          </p:cNvPr>
          <p:cNvSpPr txBox="1">
            <a:spLocks/>
          </p:cNvSpPr>
          <p:nvPr/>
        </p:nvSpPr>
        <p:spPr>
          <a:xfrm>
            <a:off x="2496307" y="2614050"/>
            <a:ext cx="5357375" cy="597048"/>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600" b="1" dirty="0">
                <a:solidFill>
                  <a:srgbClr val="445469"/>
                </a:solidFill>
                <a:latin typeface="Arial" panose="020B0604020202020204" pitchFamily="34" charset="0"/>
                <a:cs typeface="Arial" panose="020B0604020202020204" pitchFamily="34" charset="0"/>
              </a:rPr>
              <a:t>Identify and improve</a:t>
            </a:r>
          </a:p>
          <a:p>
            <a:pPr marL="0" indent="0" defTabSz="171450" fontAlgn="auto">
              <a:spcAft>
                <a:spcPts val="0"/>
              </a:spcAft>
              <a:buNone/>
            </a:pPr>
            <a:r>
              <a:rPr lang="en-US" sz="1400" dirty="0">
                <a:latin typeface="Arial" panose="020B0604020202020204" pitchFamily="34" charset="0"/>
                <a:cs typeface="Arial" panose="020B0604020202020204" pitchFamily="34" charset="0"/>
              </a:rPr>
              <a:t>Identify how best to improve medical training in Australia</a:t>
            </a:r>
            <a:endParaRPr lang="en-US" sz="1400" dirty="0">
              <a:solidFill>
                <a:srgbClr val="445469"/>
              </a:solidFill>
              <a:latin typeface="Arial" panose="020B0604020202020204" pitchFamily="34" charset="0"/>
              <a:cs typeface="Arial" panose="020B0604020202020204" pitchFamily="34" charset="0"/>
            </a:endParaRPr>
          </a:p>
        </p:txBody>
      </p:sp>
      <p:sp>
        <p:nvSpPr>
          <p:cNvPr id="326" name="Subtitle 2">
            <a:extLst>
              <a:ext uri="{FF2B5EF4-FFF2-40B4-BE49-F238E27FC236}">
                <a16:creationId xmlns:a16="http://schemas.microsoft.com/office/drawing/2014/main" id="{1423969E-E88E-4A63-65F9-893A5E6AB4D6}"/>
              </a:ext>
            </a:extLst>
          </p:cNvPr>
          <p:cNvSpPr txBox="1">
            <a:spLocks/>
          </p:cNvSpPr>
          <p:nvPr/>
        </p:nvSpPr>
        <p:spPr>
          <a:xfrm>
            <a:off x="2526993" y="3613645"/>
            <a:ext cx="6019245" cy="1027935"/>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600" b="1" dirty="0" err="1">
                <a:solidFill>
                  <a:srgbClr val="445469"/>
                </a:solidFill>
                <a:latin typeface="Arial" panose="020B0604020202020204" pitchFamily="34" charset="0"/>
                <a:cs typeface="Arial" panose="020B0604020202020204" pitchFamily="34" charset="0"/>
              </a:rPr>
              <a:t>Recognise</a:t>
            </a:r>
            <a:r>
              <a:rPr lang="en-US" sz="1600" b="1" dirty="0">
                <a:solidFill>
                  <a:srgbClr val="445469"/>
                </a:solidFill>
                <a:latin typeface="Arial" panose="020B0604020202020204" pitchFamily="34" charset="0"/>
                <a:cs typeface="Arial" panose="020B0604020202020204" pitchFamily="34" charset="0"/>
              </a:rPr>
              <a:t> and respond</a:t>
            </a:r>
          </a:p>
          <a:p>
            <a:pPr marL="0" indent="0">
              <a:buNone/>
            </a:pPr>
            <a:r>
              <a:rPr lang="en-US" sz="1400" dirty="0" err="1">
                <a:latin typeface="Arial" panose="020B0604020202020204" pitchFamily="34" charset="0"/>
                <a:cs typeface="Arial" panose="020B0604020202020204" pitchFamily="34" charset="0"/>
              </a:rPr>
              <a:t>Recognise</a:t>
            </a:r>
            <a:r>
              <a:rPr lang="en-US" sz="1400" dirty="0">
                <a:latin typeface="Arial" panose="020B0604020202020204" pitchFamily="34" charset="0"/>
                <a:cs typeface="Arial" panose="020B0604020202020204" pitchFamily="34" charset="0"/>
              </a:rPr>
              <a:t> and deal with potential issues in medical training that could impact on doctor in training and patient safety, including environment and culture, unacceptable </a:t>
            </a:r>
            <a:r>
              <a:rPr lang="en-US" sz="1400" dirty="0" err="1">
                <a:latin typeface="Arial" panose="020B0604020202020204" pitchFamily="34" charset="0"/>
                <a:cs typeface="Arial" panose="020B0604020202020204" pitchFamily="34" charset="0"/>
              </a:rPr>
              <a:t>behaviours</a:t>
            </a:r>
            <a:r>
              <a:rPr lang="en-US" sz="1400" dirty="0">
                <a:latin typeface="Arial" panose="020B0604020202020204" pitchFamily="34" charset="0"/>
                <a:cs typeface="Arial" panose="020B0604020202020204" pitchFamily="34" charset="0"/>
              </a:rPr>
              <a:t> and poor supervision.</a:t>
            </a:r>
          </a:p>
        </p:txBody>
      </p:sp>
      <p:sp>
        <p:nvSpPr>
          <p:cNvPr id="2" name="Freeform 83">
            <a:extLst>
              <a:ext uri="{FF2B5EF4-FFF2-40B4-BE49-F238E27FC236}">
                <a16:creationId xmlns:a16="http://schemas.microsoft.com/office/drawing/2014/main" id="{C81695FF-BF5D-098E-A2B2-DDCF1990927E}"/>
              </a:ext>
            </a:extLst>
          </p:cNvPr>
          <p:cNvSpPr>
            <a:spLocks noChangeArrowheads="1"/>
          </p:cNvSpPr>
          <p:nvPr/>
        </p:nvSpPr>
        <p:spPr bwMode="auto">
          <a:xfrm>
            <a:off x="1490532" y="1464539"/>
            <a:ext cx="900000" cy="900000"/>
          </a:xfrm>
          <a:custGeom>
            <a:avLst/>
            <a:gdLst>
              <a:gd name="T0" fmla="*/ 2455 w 2456"/>
              <a:gd name="T1" fmla="*/ 1230 h 2456"/>
              <a:gd name="T2" fmla="*/ 2455 w 2456"/>
              <a:gd name="T3" fmla="*/ 1230 h 2456"/>
              <a:gd name="T4" fmla="*/ 1230 w 2456"/>
              <a:gd name="T5" fmla="*/ 0 h 2456"/>
              <a:gd name="T6" fmla="*/ 0 w 2456"/>
              <a:gd name="T7" fmla="*/ 1230 h 2456"/>
              <a:gd name="T8" fmla="*/ 1230 w 2456"/>
              <a:gd name="T9" fmla="*/ 2455 h 2456"/>
              <a:gd name="T10" fmla="*/ 2455 w 2456"/>
              <a:gd name="T11" fmla="*/ 1230 h 2456"/>
            </a:gdLst>
            <a:ahLst/>
            <a:cxnLst>
              <a:cxn ang="0">
                <a:pos x="T0" y="T1"/>
              </a:cxn>
              <a:cxn ang="0">
                <a:pos x="T2" y="T3"/>
              </a:cxn>
              <a:cxn ang="0">
                <a:pos x="T4" y="T5"/>
              </a:cxn>
              <a:cxn ang="0">
                <a:pos x="T6" y="T7"/>
              </a:cxn>
              <a:cxn ang="0">
                <a:pos x="T8" y="T9"/>
              </a:cxn>
              <a:cxn ang="0">
                <a:pos x="T10" y="T11"/>
              </a:cxn>
            </a:cxnLst>
            <a:rect l="0" t="0" r="r" b="b"/>
            <a:pathLst>
              <a:path w="2456" h="2456">
                <a:moveTo>
                  <a:pt x="2455" y="1230"/>
                </a:moveTo>
                <a:lnTo>
                  <a:pt x="2455" y="1230"/>
                </a:lnTo>
                <a:cubicBezTo>
                  <a:pt x="2455" y="553"/>
                  <a:pt x="1907" y="0"/>
                  <a:pt x="1230" y="0"/>
                </a:cubicBezTo>
                <a:cubicBezTo>
                  <a:pt x="547" y="0"/>
                  <a:pt x="0" y="553"/>
                  <a:pt x="0" y="1230"/>
                </a:cubicBezTo>
                <a:cubicBezTo>
                  <a:pt x="0" y="1907"/>
                  <a:pt x="547" y="2455"/>
                  <a:pt x="1230" y="2455"/>
                </a:cubicBezTo>
                <a:cubicBezTo>
                  <a:pt x="1907" y="2455"/>
                  <a:pt x="2455" y="1907"/>
                  <a:pt x="2455" y="1230"/>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 name="Freeform 82">
            <a:extLst>
              <a:ext uri="{FF2B5EF4-FFF2-40B4-BE49-F238E27FC236}">
                <a16:creationId xmlns:a16="http://schemas.microsoft.com/office/drawing/2014/main" id="{06C3E51B-175B-E898-B031-E46DD9BD25FE}"/>
              </a:ext>
            </a:extLst>
          </p:cNvPr>
          <p:cNvSpPr>
            <a:spLocks noChangeArrowheads="1"/>
          </p:cNvSpPr>
          <p:nvPr/>
        </p:nvSpPr>
        <p:spPr bwMode="auto">
          <a:xfrm>
            <a:off x="1483093" y="2454442"/>
            <a:ext cx="900000" cy="900000"/>
          </a:xfrm>
          <a:custGeom>
            <a:avLst/>
            <a:gdLst>
              <a:gd name="T0" fmla="*/ 2585 w 2586"/>
              <a:gd name="T1" fmla="*/ 1295 h 2591"/>
              <a:gd name="T2" fmla="*/ 2585 w 2586"/>
              <a:gd name="T3" fmla="*/ 1295 h 2591"/>
              <a:gd name="T4" fmla="*/ 1289 w 2586"/>
              <a:gd name="T5" fmla="*/ 0 h 2591"/>
              <a:gd name="T6" fmla="*/ 0 w 2586"/>
              <a:gd name="T7" fmla="*/ 1295 h 2591"/>
              <a:gd name="T8" fmla="*/ 1289 w 2586"/>
              <a:gd name="T9" fmla="*/ 2590 h 2591"/>
              <a:gd name="T10" fmla="*/ 2585 w 2586"/>
              <a:gd name="T11" fmla="*/ 1295 h 2591"/>
            </a:gdLst>
            <a:ahLst/>
            <a:cxnLst>
              <a:cxn ang="0">
                <a:pos x="T0" y="T1"/>
              </a:cxn>
              <a:cxn ang="0">
                <a:pos x="T2" y="T3"/>
              </a:cxn>
              <a:cxn ang="0">
                <a:pos x="T4" y="T5"/>
              </a:cxn>
              <a:cxn ang="0">
                <a:pos x="T6" y="T7"/>
              </a:cxn>
              <a:cxn ang="0">
                <a:pos x="T8" y="T9"/>
              </a:cxn>
              <a:cxn ang="0">
                <a:pos x="T10" y="T11"/>
              </a:cxn>
            </a:cxnLst>
            <a:rect l="0" t="0" r="r" b="b"/>
            <a:pathLst>
              <a:path w="2586" h="2591">
                <a:moveTo>
                  <a:pt x="2585" y="1295"/>
                </a:moveTo>
                <a:lnTo>
                  <a:pt x="2585" y="1295"/>
                </a:lnTo>
                <a:cubicBezTo>
                  <a:pt x="2585" y="583"/>
                  <a:pt x="2008" y="0"/>
                  <a:pt x="1289" y="0"/>
                </a:cubicBezTo>
                <a:cubicBezTo>
                  <a:pt x="577" y="0"/>
                  <a:pt x="0" y="583"/>
                  <a:pt x="0" y="1295"/>
                </a:cubicBezTo>
                <a:cubicBezTo>
                  <a:pt x="0" y="2007"/>
                  <a:pt x="577" y="2590"/>
                  <a:pt x="1289" y="2590"/>
                </a:cubicBezTo>
                <a:cubicBezTo>
                  <a:pt x="2008" y="2590"/>
                  <a:pt x="2585" y="2007"/>
                  <a:pt x="2585" y="1295"/>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4" name="Freeform 132">
            <a:extLst>
              <a:ext uri="{FF2B5EF4-FFF2-40B4-BE49-F238E27FC236}">
                <a16:creationId xmlns:a16="http://schemas.microsoft.com/office/drawing/2014/main" id="{8642C6B4-AB5F-9D11-38A4-74A9A41E8C21}"/>
              </a:ext>
            </a:extLst>
          </p:cNvPr>
          <p:cNvSpPr>
            <a:spLocks noChangeArrowheads="1"/>
          </p:cNvSpPr>
          <p:nvPr/>
        </p:nvSpPr>
        <p:spPr bwMode="auto">
          <a:xfrm>
            <a:off x="1456057" y="3611203"/>
            <a:ext cx="900000" cy="900000"/>
          </a:xfrm>
          <a:custGeom>
            <a:avLst/>
            <a:gdLst>
              <a:gd name="T0" fmla="*/ 2319 w 2320"/>
              <a:gd name="T1" fmla="*/ 1160 h 2321"/>
              <a:gd name="T2" fmla="*/ 2319 w 2320"/>
              <a:gd name="T3" fmla="*/ 1160 h 2321"/>
              <a:gd name="T4" fmla="*/ 1160 w 2320"/>
              <a:gd name="T5" fmla="*/ 0 h 2321"/>
              <a:gd name="T6" fmla="*/ 0 w 2320"/>
              <a:gd name="T7" fmla="*/ 1160 h 2321"/>
              <a:gd name="T8" fmla="*/ 1160 w 2320"/>
              <a:gd name="T9" fmla="*/ 2320 h 2321"/>
              <a:gd name="T10" fmla="*/ 2319 w 2320"/>
              <a:gd name="T11" fmla="*/ 1160 h 2321"/>
            </a:gdLst>
            <a:ahLst/>
            <a:cxnLst>
              <a:cxn ang="0">
                <a:pos x="T0" y="T1"/>
              </a:cxn>
              <a:cxn ang="0">
                <a:pos x="T2" y="T3"/>
              </a:cxn>
              <a:cxn ang="0">
                <a:pos x="T4" y="T5"/>
              </a:cxn>
              <a:cxn ang="0">
                <a:pos x="T6" y="T7"/>
              </a:cxn>
              <a:cxn ang="0">
                <a:pos x="T8" y="T9"/>
              </a:cxn>
              <a:cxn ang="0">
                <a:pos x="T10" y="T11"/>
              </a:cxn>
            </a:cxnLst>
            <a:rect l="0" t="0" r="r" b="b"/>
            <a:pathLst>
              <a:path w="2320" h="2321">
                <a:moveTo>
                  <a:pt x="2319" y="1160"/>
                </a:moveTo>
                <a:lnTo>
                  <a:pt x="2319" y="1160"/>
                </a:lnTo>
                <a:cubicBezTo>
                  <a:pt x="2319" y="518"/>
                  <a:pt x="1801" y="0"/>
                  <a:pt x="1160" y="0"/>
                </a:cubicBezTo>
                <a:cubicBezTo>
                  <a:pt x="524" y="0"/>
                  <a:pt x="0" y="518"/>
                  <a:pt x="0" y="1160"/>
                </a:cubicBezTo>
                <a:cubicBezTo>
                  <a:pt x="0" y="1802"/>
                  <a:pt x="524" y="2320"/>
                  <a:pt x="1160" y="2320"/>
                </a:cubicBezTo>
                <a:cubicBezTo>
                  <a:pt x="1801" y="2320"/>
                  <a:pt x="2319" y="1802"/>
                  <a:pt x="2319" y="1160"/>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pic>
        <p:nvPicPr>
          <p:cNvPr id="6" name="Picture 5" descr="A black background with a black square&#10;&#10;AI-generated content may be incorrect.">
            <a:extLst>
              <a:ext uri="{FF2B5EF4-FFF2-40B4-BE49-F238E27FC236}">
                <a16:creationId xmlns:a16="http://schemas.microsoft.com/office/drawing/2014/main" id="{CC344E51-3817-05F6-BBCC-F48F6F5F7B2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36203" y="1504163"/>
            <a:ext cx="714391" cy="714391"/>
          </a:xfrm>
          <a:prstGeom prst="rect">
            <a:avLst/>
          </a:prstGeom>
        </p:spPr>
      </p:pic>
      <p:pic>
        <p:nvPicPr>
          <p:cNvPr id="8" name="Picture 7" descr="A blue graph with yellow arrows around it&#10;&#10;AI-generated content may be incorrect.">
            <a:extLst>
              <a:ext uri="{FF2B5EF4-FFF2-40B4-BE49-F238E27FC236}">
                <a16:creationId xmlns:a16="http://schemas.microsoft.com/office/drawing/2014/main" id="{A8DEC178-DFFE-37D9-6830-CAEEBA19919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31683" y="2485748"/>
            <a:ext cx="837388" cy="837388"/>
          </a:xfrm>
          <a:prstGeom prst="rect">
            <a:avLst/>
          </a:prstGeom>
        </p:spPr>
      </p:pic>
      <p:pic>
        <p:nvPicPr>
          <p:cNvPr id="10" name="Picture 9" descr="A group of people with arrows&#10;&#10;AI-generated content may be incorrect.">
            <a:extLst>
              <a:ext uri="{FF2B5EF4-FFF2-40B4-BE49-F238E27FC236}">
                <a16:creationId xmlns:a16="http://schemas.microsoft.com/office/drawing/2014/main" id="{18B30D4B-03DE-7F93-78C2-8B7374FDD21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55484" y="3776155"/>
            <a:ext cx="570096" cy="570096"/>
          </a:xfrm>
          <a:prstGeom prst="rect">
            <a:avLst/>
          </a:prstGeom>
        </p:spPr>
      </p:pic>
    </p:spTree>
    <p:extLst>
      <p:ext uri="{BB962C8B-B14F-4D97-AF65-F5344CB8AC3E}">
        <p14:creationId xmlns:p14="http://schemas.microsoft.com/office/powerpoint/2010/main" val="124839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additive="base">
                                        <p:cTn id="7" dur="500" fill="hold"/>
                                        <p:tgtEl>
                                          <p:spTgt spid="320"/>
                                        </p:tgtEl>
                                        <p:attrNameLst>
                                          <p:attrName>ppt_x</p:attrName>
                                        </p:attrNameLst>
                                      </p:cBhvr>
                                      <p:tavLst>
                                        <p:tav tm="0">
                                          <p:val>
                                            <p:strVal val="#ppt_x"/>
                                          </p:val>
                                        </p:tav>
                                        <p:tav tm="100000">
                                          <p:val>
                                            <p:strVal val="#ppt_x"/>
                                          </p:val>
                                        </p:tav>
                                      </p:tavLst>
                                    </p:anim>
                                    <p:anim calcmode="lin" valueType="num">
                                      <p:cBhvr additive="base">
                                        <p:cTn id="8" dur="500" fill="hold"/>
                                        <p:tgtEl>
                                          <p:spTgt spid="3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3"/>
                                        </p:tgtEl>
                                        <p:attrNameLst>
                                          <p:attrName>style.visibility</p:attrName>
                                        </p:attrNameLst>
                                      </p:cBhvr>
                                      <p:to>
                                        <p:strVal val="visible"/>
                                      </p:to>
                                    </p:set>
                                    <p:anim calcmode="lin" valueType="num">
                                      <p:cBhvr additive="base">
                                        <p:cTn id="11" dur="500" fill="hold"/>
                                        <p:tgtEl>
                                          <p:spTgt spid="323"/>
                                        </p:tgtEl>
                                        <p:attrNameLst>
                                          <p:attrName>ppt_x</p:attrName>
                                        </p:attrNameLst>
                                      </p:cBhvr>
                                      <p:tavLst>
                                        <p:tav tm="0">
                                          <p:val>
                                            <p:strVal val="#ppt_x"/>
                                          </p:val>
                                        </p:tav>
                                        <p:tav tm="100000">
                                          <p:val>
                                            <p:strVal val="#ppt_x"/>
                                          </p:val>
                                        </p:tav>
                                      </p:tavLst>
                                    </p:anim>
                                    <p:anim calcmode="lin" valueType="num">
                                      <p:cBhvr additive="base">
                                        <p:cTn id="12" dur="500" fill="hold"/>
                                        <p:tgtEl>
                                          <p:spTgt spid="3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6"/>
                                        </p:tgtEl>
                                        <p:attrNameLst>
                                          <p:attrName>style.visibility</p:attrName>
                                        </p:attrNameLst>
                                      </p:cBhvr>
                                      <p:to>
                                        <p:strVal val="visible"/>
                                      </p:to>
                                    </p:set>
                                    <p:anim calcmode="lin" valueType="num">
                                      <p:cBhvr additive="base">
                                        <p:cTn id="15" dur="500" fill="hold"/>
                                        <p:tgtEl>
                                          <p:spTgt spid="326"/>
                                        </p:tgtEl>
                                        <p:attrNameLst>
                                          <p:attrName>ppt_x</p:attrName>
                                        </p:attrNameLst>
                                      </p:cBhvr>
                                      <p:tavLst>
                                        <p:tav tm="0">
                                          <p:val>
                                            <p:strVal val="#ppt_x"/>
                                          </p:val>
                                        </p:tav>
                                        <p:tav tm="100000">
                                          <p:val>
                                            <p:strVal val="#ppt_x"/>
                                          </p:val>
                                        </p:tav>
                                      </p:tavLst>
                                    </p:anim>
                                    <p:anim calcmode="lin" valueType="num">
                                      <p:cBhvr additive="base">
                                        <p:cTn id="16" dur="500" fill="hold"/>
                                        <p:tgtEl>
                                          <p:spTgt spid="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323" grpId="0"/>
      <p:bldP spid="3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6461D-1025-2490-3869-E98CEE2A89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70818D-B157-79A0-C572-294A7C825097}"/>
              </a:ext>
            </a:extLst>
          </p:cNvPr>
          <p:cNvSpPr>
            <a:spLocks noGrp="1"/>
          </p:cNvSpPr>
          <p:nvPr>
            <p:ph type="title"/>
          </p:nvPr>
        </p:nvSpPr>
        <p:spPr>
          <a:xfrm>
            <a:off x="264805" y="61739"/>
            <a:ext cx="8856984" cy="720080"/>
          </a:xfrm>
        </p:spPr>
        <p:txBody>
          <a:bodyPr/>
          <a:lstStyle/>
          <a:p>
            <a:r>
              <a:rPr lang="en-AU" b="1" dirty="0">
                <a:solidFill>
                  <a:schemeClr val="accent2"/>
                </a:solidFill>
                <a:latin typeface="Arial" panose="020B0604020202020204" pitchFamily="34" charset="0"/>
                <a:cs typeface="Arial" panose="020B0604020202020204" pitchFamily="34" charset="0"/>
              </a:rPr>
              <a:t>The Medical Training Survey is:</a:t>
            </a:r>
          </a:p>
        </p:txBody>
      </p:sp>
      <p:sp>
        <p:nvSpPr>
          <p:cNvPr id="3" name="Rectangle 1">
            <a:extLst>
              <a:ext uri="{FF2B5EF4-FFF2-40B4-BE49-F238E27FC236}">
                <a16:creationId xmlns:a16="http://schemas.microsoft.com/office/drawing/2014/main" id="{A03E245C-D9C3-4267-AAF3-8E8776C71C9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6" name="Picture 5" descr="A diagram of a company&#10;&#10;AI-generated content may be incorrect.">
            <a:extLst>
              <a:ext uri="{FF2B5EF4-FFF2-40B4-BE49-F238E27FC236}">
                <a16:creationId xmlns:a16="http://schemas.microsoft.com/office/drawing/2014/main" id="{38B3EB14-9A0D-DF65-CF63-F2D7CB33B21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35696" y="652714"/>
            <a:ext cx="5905396" cy="4429047"/>
          </a:xfrm>
          <a:prstGeom prst="rect">
            <a:avLst/>
          </a:prstGeom>
        </p:spPr>
      </p:pic>
    </p:spTree>
    <p:extLst>
      <p:ext uri="{BB962C8B-B14F-4D97-AF65-F5344CB8AC3E}">
        <p14:creationId xmlns:p14="http://schemas.microsoft.com/office/powerpoint/2010/main" val="4229083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71E7-48AA-4768-B4CE-79A72887EC32}"/>
              </a:ext>
            </a:extLst>
          </p:cNvPr>
          <p:cNvSpPr>
            <a:spLocks noGrp="1"/>
          </p:cNvSpPr>
          <p:nvPr>
            <p:ph type="title"/>
          </p:nvPr>
        </p:nvSpPr>
        <p:spPr>
          <a:xfrm>
            <a:off x="484063" y="128744"/>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What’s in the MTS ?</a:t>
            </a:r>
          </a:p>
        </p:txBody>
      </p:sp>
      <p:grpSp>
        <p:nvGrpSpPr>
          <p:cNvPr id="4" name="Group 3">
            <a:extLst>
              <a:ext uri="{FF2B5EF4-FFF2-40B4-BE49-F238E27FC236}">
                <a16:creationId xmlns:a16="http://schemas.microsoft.com/office/drawing/2014/main" id="{21EFFCF3-9B5B-4C82-B444-D8AE824C7693}"/>
              </a:ext>
            </a:extLst>
          </p:cNvPr>
          <p:cNvGrpSpPr/>
          <p:nvPr/>
        </p:nvGrpSpPr>
        <p:grpSpPr>
          <a:xfrm>
            <a:off x="2198915" y="1464441"/>
            <a:ext cx="4041554" cy="3679061"/>
            <a:chOff x="12927806" y="4486655"/>
            <a:chExt cx="7148732" cy="7503707"/>
          </a:xfrm>
        </p:grpSpPr>
        <p:sp>
          <p:nvSpPr>
            <p:cNvPr id="6" name="Freeform 767">
              <a:extLst>
                <a:ext uri="{FF2B5EF4-FFF2-40B4-BE49-F238E27FC236}">
                  <a16:creationId xmlns:a16="http://schemas.microsoft.com/office/drawing/2014/main" id="{9CDA91D9-C648-49B9-828D-35A592C87953}"/>
                </a:ext>
              </a:extLst>
            </p:cNvPr>
            <p:cNvSpPr>
              <a:spLocks noChangeArrowheads="1"/>
            </p:cNvSpPr>
            <p:nvPr/>
          </p:nvSpPr>
          <p:spPr bwMode="auto">
            <a:xfrm>
              <a:off x="15512288" y="8199433"/>
              <a:ext cx="2776126" cy="3790929"/>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7C7879"/>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7" name="Freeform 768">
              <a:extLst>
                <a:ext uri="{FF2B5EF4-FFF2-40B4-BE49-F238E27FC236}">
                  <a16:creationId xmlns:a16="http://schemas.microsoft.com/office/drawing/2014/main" id="{C7E699D4-F76B-4732-A12E-8E18BB8DB87F}"/>
                </a:ext>
              </a:extLst>
            </p:cNvPr>
            <p:cNvSpPr>
              <a:spLocks noChangeArrowheads="1"/>
            </p:cNvSpPr>
            <p:nvPr/>
          </p:nvSpPr>
          <p:spPr bwMode="auto">
            <a:xfrm>
              <a:off x="12927806" y="7143614"/>
              <a:ext cx="2837051" cy="2249125"/>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rgbClr val="EED484">
                <a:alpha val="80000"/>
              </a:srgbClr>
            </a:solidFill>
            <a:ln>
              <a:noFill/>
            </a:ln>
            <a:effectLst/>
          </p:spPr>
          <p:txBody>
            <a:bodyPr wrap="none" anchor="ctr"/>
            <a:lstStyle/>
            <a:p>
              <a:endParaRPr lang="en-US" dirty="0">
                <a:latin typeface="Calibri Light"/>
              </a:endParaRPr>
            </a:p>
          </p:txBody>
        </p:sp>
        <p:sp>
          <p:nvSpPr>
            <p:cNvPr id="8" name="Freeform 769">
              <a:extLst>
                <a:ext uri="{FF2B5EF4-FFF2-40B4-BE49-F238E27FC236}">
                  <a16:creationId xmlns:a16="http://schemas.microsoft.com/office/drawing/2014/main" id="{6DA9C06D-A8BF-456E-91F8-0B050AB18DEF}"/>
                </a:ext>
              </a:extLst>
            </p:cNvPr>
            <p:cNvSpPr>
              <a:spLocks noChangeArrowheads="1"/>
            </p:cNvSpPr>
            <p:nvPr/>
          </p:nvSpPr>
          <p:spPr bwMode="auto">
            <a:xfrm>
              <a:off x="13247415" y="4486655"/>
              <a:ext cx="4529746" cy="3867755"/>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rgbClr val="009CDE">
                <a:alpha val="80000"/>
              </a:srgbClr>
            </a:solidFill>
            <a:ln>
              <a:noFill/>
            </a:ln>
            <a:effectLst/>
          </p:spPr>
          <p:txBody>
            <a:bodyPr wrap="none" anchor="ctr"/>
            <a:lstStyle/>
            <a:p>
              <a:endParaRPr lang="en-US" dirty="0">
                <a:latin typeface="Calibri Light"/>
              </a:endParaRPr>
            </a:p>
          </p:txBody>
        </p:sp>
        <p:sp>
          <p:nvSpPr>
            <p:cNvPr id="9" name="Freeform 770">
              <a:extLst>
                <a:ext uri="{FF2B5EF4-FFF2-40B4-BE49-F238E27FC236}">
                  <a16:creationId xmlns:a16="http://schemas.microsoft.com/office/drawing/2014/main" id="{BA5691AC-5DEE-41CB-8A9E-230F799A7411}"/>
                </a:ext>
              </a:extLst>
            </p:cNvPr>
            <p:cNvSpPr>
              <a:spLocks noChangeArrowheads="1"/>
            </p:cNvSpPr>
            <p:nvPr/>
          </p:nvSpPr>
          <p:spPr bwMode="auto">
            <a:xfrm>
              <a:off x="15493488" y="4820851"/>
              <a:ext cx="3374793" cy="3184275"/>
            </a:xfrm>
            <a:custGeom>
              <a:avLst/>
              <a:gdLst>
                <a:gd name="T0" fmla="*/ 3040 w 5620"/>
                <a:gd name="T1" fmla="*/ 0 h 5300"/>
                <a:gd name="T2" fmla="*/ 3040 w 5620"/>
                <a:gd name="T3" fmla="*/ 0 h 5300"/>
                <a:gd name="T4" fmla="*/ 1459 w 5620"/>
                <a:gd name="T5" fmla="*/ 378 h 5300"/>
                <a:gd name="T6" fmla="*/ 576 w 5620"/>
                <a:gd name="T7" fmla="*/ 2873 h 5300"/>
                <a:gd name="T8" fmla="*/ 2739 w 5620"/>
                <a:gd name="T9" fmla="*/ 4505 h 5300"/>
                <a:gd name="T10" fmla="*/ 2758 w 5620"/>
                <a:gd name="T11" fmla="*/ 4505 h 5300"/>
                <a:gd name="T12" fmla="*/ 2349 w 5620"/>
                <a:gd name="T13" fmla="*/ 5299 h 5300"/>
                <a:gd name="T14" fmla="*/ 5516 w 5620"/>
                <a:gd name="T15" fmla="*/ 2118 h 5300"/>
                <a:gd name="T16" fmla="*/ 3040 w 5620"/>
                <a:gd name="T17" fmla="*/ 0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0" h="5300">
                  <a:moveTo>
                    <a:pt x="3040" y="0"/>
                  </a:moveTo>
                  <a:lnTo>
                    <a:pt x="3040" y="0"/>
                  </a:lnTo>
                  <a:cubicBezTo>
                    <a:pt x="2483" y="0"/>
                    <a:pt x="1913" y="134"/>
                    <a:pt x="1459" y="378"/>
                  </a:cubicBezTo>
                  <a:cubicBezTo>
                    <a:pt x="0" y="1152"/>
                    <a:pt x="576" y="2873"/>
                    <a:pt x="576" y="2873"/>
                  </a:cubicBezTo>
                  <a:cubicBezTo>
                    <a:pt x="857" y="4461"/>
                    <a:pt x="2540" y="4505"/>
                    <a:pt x="2739" y="4505"/>
                  </a:cubicBezTo>
                  <a:cubicBezTo>
                    <a:pt x="2752" y="4505"/>
                    <a:pt x="2758" y="4505"/>
                    <a:pt x="2758" y="4505"/>
                  </a:cubicBezTo>
                  <a:cubicBezTo>
                    <a:pt x="2688" y="4858"/>
                    <a:pt x="2349" y="5299"/>
                    <a:pt x="2349" y="5299"/>
                  </a:cubicBezTo>
                  <a:cubicBezTo>
                    <a:pt x="2617" y="5299"/>
                    <a:pt x="5619" y="4294"/>
                    <a:pt x="5516" y="2118"/>
                  </a:cubicBezTo>
                  <a:cubicBezTo>
                    <a:pt x="5440" y="627"/>
                    <a:pt x="4249" y="0"/>
                    <a:pt x="3040" y="0"/>
                  </a:cubicBezTo>
                </a:path>
              </a:pathLst>
            </a:custGeom>
            <a:solidFill>
              <a:srgbClr val="279989">
                <a:alpha val="80000"/>
              </a:srgbClr>
            </a:solidFill>
            <a:ln>
              <a:noFill/>
            </a:ln>
            <a:effectLst/>
          </p:spPr>
          <p:txBody>
            <a:bodyPr wrap="none" anchor="ctr"/>
            <a:lstStyle/>
            <a:p>
              <a:endParaRPr lang="en-US">
                <a:latin typeface="Calibri Light"/>
              </a:endParaRPr>
            </a:p>
          </p:txBody>
        </p:sp>
        <p:sp>
          <p:nvSpPr>
            <p:cNvPr id="10" name="Freeform 771">
              <a:extLst>
                <a:ext uri="{FF2B5EF4-FFF2-40B4-BE49-F238E27FC236}">
                  <a16:creationId xmlns:a16="http://schemas.microsoft.com/office/drawing/2014/main" id="{3D33339B-13A7-4F53-B245-9D903034C84F}"/>
                </a:ext>
              </a:extLst>
            </p:cNvPr>
            <p:cNvSpPr>
              <a:spLocks noChangeArrowheads="1"/>
            </p:cNvSpPr>
            <p:nvPr/>
          </p:nvSpPr>
          <p:spPr bwMode="auto">
            <a:xfrm>
              <a:off x="17035517" y="5782100"/>
              <a:ext cx="3041021" cy="2275617"/>
            </a:xfrm>
            <a:custGeom>
              <a:avLst/>
              <a:gdLst>
                <a:gd name="T0" fmla="*/ 2279 w 5064"/>
                <a:gd name="T1" fmla="*/ 0 h 3789"/>
                <a:gd name="T2" fmla="*/ 2279 w 5064"/>
                <a:gd name="T3" fmla="*/ 0 h 3789"/>
                <a:gd name="T4" fmla="*/ 1210 w 5064"/>
                <a:gd name="T5" fmla="*/ 3123 h 3789"/>
                <a:gd name="T6" fmla="*/ 692 w 5064"/>
                <a:gd name="T7" fmla="*/ 3532 h 3789"/>
                <a:gd name="T8" fmla="*/ 2112 w 5064"/>
                <a:gd name="T9" fmla="*/ 3788 h 3789"/>
                <a:gd name="T10" fmla="*/ 3373 w 5064"/>
                <a:gd name="T11" fmla="*/ 3570 h 3789"/>
                <a:gd name="T12" fmla="*/ 4717 w 5064"/>
                <a:gd name="T13" fmla="*/ 2445 h 3789"/>
                <a:gd name="T14" fmla="*/ 2426 w 5064"/>
                <a:gd name="T15" fmla="*/ 7 h 3789"/>
                <a:gd name="T16" fmla="*/ 2279 w 5064"/>
                <a:gd name="T17" fmla="*/ 0 h 3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4" h="3789">
                  <a:moveTo>
                    <a:pt x="2279" y="0"/>
                  </a:moveTo>
                  <a:lnTo>
                    <a:pt x="2279" y="0"/>
                  </a:lnTo>
                  <a:cubicBezTo>
                    <a:pt x="167" y="0"/>
                    <a:pt x="0" y="2285"/>
                    <a:pt x="1210" y="3123"/>
                  </a:cubicBezTo>
                  <a:cubicBezTo>
                    <a:pt x="1210" y="3123"/>
                    <a:pt x="1005" y="3494"/>
                    <a:pt x="692" y="3532"/>
                  </a:cubicBezTo>
                  <a:cubicBezTo>
                    <a:pt x="692" y="3532"/>
                    <a:pt x="1293" y="3788"/>
                    <a:pt x="2112" y="3788"/>
                  </a:cubicBezTo>
                  <a:cubicBezTo>
                    <a:pt x="2496" y="3788"/>
                    <a:pt x="2931" y="3730"/>
                    <a:pt x="3373" y="3570"/>
                  </a:cubicBezTo>
                  <a:cubicBezTo>
                    <a:pt x="3373" y="3570"/>
                    <a:pt x="4378" y="3327"/>
                    <a:pt x="4717" y="2445"/>
                  </a:cubicBezTo>
                  <a:cubicBezTo>
                    <a:pt x="5063" y="1562"/>
                    <a:pt x="4672" y="109"/>
                    <a:pt x="2426" y="7"/>
                  </a:cubicBezTo>
                  <a:cubicBezTo>
                    <a:pt x="2375" y="7"/>
                    <a:pt x="2330" y="0"/>
                    <a:pt x="2279" y="0"/>
                  </a:cubicBezTo>
                </a:path>
              </a:pathLst>
            </a:custGeom>
            <a:solidFill>
              <a:srgbClr val="EED484">
                <a:alpha val="80000"/>
              </a:srgbClr>
            </a:solidFill>
            <a:ln>
              <a:noFill/>
            </a:ln>
            <a:effectLst/>
          </p:spPr>
          <p:txBody>
            <a:bodyPr wrap="none" anchor="ctr"/>
            <a:lstStyle/>
            <a:p>
              <a:endParaRPr lang="en-US">
                <a:latin typeface="Calibri Light"/>
              </a:endParaRPr>
            </a:p>
          </p:txBody>
        </p:sp>
        <p:sp>
          <p:nvSpPr>
            <p:cNvPr id="11" name="Freeform 772">
              <a:extLst>
                <a:ext uri="{FF2B5EF4-FFF2-40B4-BE49-F238E27FC236}">
                  <a16:creationId xmlns:a16="http://schemas.microsoft.com/office/drawing/2014/main" id="{A34A09E9-9DCB-40FF-A724-696F8F86D08E}"/>
                </a:ext>
              </a:extLst>
            </p:cNvPr>
            <p:cNvSpPr>
              <a:spLocks noChangeArrowheads="1"/>
            </p:cNvSpPr>
            <p:nvPr/>
          </p:nvSpPr>
          <p:spPr bwMode="auto">
            <a:xfrm>
              <a:off x="18151682" y="7064554"/>
              <a:ext cx="1920506" cy="1499416"/>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rgbClr val="39207C">
                <a:alpha val="80000"/>
              </a:srgbClr>
            </a:solidFill>
            <a:ln>
              <a:noFill/>
            </a:ln>
            <a:effectLst/>
          </p:spPr>
          <p:txBody>
            <a:bodyPr wrap="none" anchor="ctr"/>
            <a:lstStyle/>
            <a:p>
              <a:endParaRPr lang="en-US">
                <a:latin typeface="Calibri Light"/>
              </a:endParaRPr>
            </a:p>
          </p:txBody>
        </p:sp>
      </p:grpSp>
      <p:sp>
        <p:nvSpPr>
          <p:cNvPr id="16" name="TextBox 15">
            <a:extLst>
              <a:ext uri="{FF2B5EF4-FFF2-40B4-BE49-F238E27FC236}">
                <a16:creationId xmlns:a16="http://schemas.microsoft.com/office/drawing/2014/main" id="{28C12791-1288-454F-A5CC-EEE147FEC0CA}"/>
              </a:ext>
            </a:extLst>
          </p:cNvPr>
          <p:cNvSpPr txBox="1"/>
          <p:nvPr/>
        </p:nvSpPr>
        <p:spPr>
          <a:xfrm>
            <a:off x="7200874" y="1269948"/>
            <a:ext cx="804047" cy="307777"/>
          </a:xfrm>
          <a:prstGeom prst="rect">
            <a:avLst/>
          </a:prstGeom>
          <a:noFill/>
        </p:spPr>
        <p:txBody>
          <a:bodyPr wrap="square" rtlCol="0">
            <a:spAutoFit/>
          </a:bodyPr>
          <a:lstStyle/>
          <a:p>
            <a:pPr algn="ctr"/>
            <a:r>
              <a:rPr lang="id-ID" sz="1400" dirty="0">
                <a:solidFill>
                  <a:schemeClr val="bg1"/>
                </a:solidFill>
                <a:latin typeface="Source Sans Pro"/>
                <a:cs typeface="Source Sans Pro"/>
              </a:rPr>
              <a:t>Events</a:t>
            </a:r>
          </a:p>
        </p:txBody>
      </p:sp>
      <p:sp>
        <p:nvSpPr>
          <p:cNvPr id="17" name="Rectangle 1">
            <a:extLst>
              <a:ext uri="{FF2B5EF4-FFF2-40B4-BE49-F238E27FC236}">
                <a16:creationId xmlns:a16="http://schemas.microsoft.com/office/drawing/2014/main" id="{D09352F3-2035-431C-ACFD-8890B819DD6B}"/>
              </a:ext>
            </a:extLst>
          </p:cNvPr>
          <p:cNvSpPr>
            <a:spLocks/>
          </p:cNvSpPr>
          <p:nvPr/>
        </p:nvSpPr>
        <p:spPr bwMode="auto">
          <a:xfrm>
            <a:off x="964903" y="1252484"/>
            <a:ext cx="1644311" cy="325241"/>
          </a:xfrm>
          <a:prstGeom prst="roundRect">
            <a:avLst/>
          </a:prstGeom>
          <a:solidFill>
            <a:srgbClr val="009CDE"/>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Training program</a:t>
            </a:r>
          </a:p>
        </p:txBody>
      </p:sp>
      <p:sp>
        <p:nvSpPr>
          <p:cNvPr id="19" name="Rectangle 1">
            <a:extLst>
              <a:ext uri="{FF2B5EF4-FFF2-40B4-BE49-F238E27FC236}">
                <a16:creationId xmlns:a16="http://schemas.microsoft.com/office/drawing/2014/main" id="{E2ADC841-696D-4021-8A47-79116DBBCF30}"/>
              </a:ext>
            </a:extLst>
          </p:cNvPr>
          <p:cNvSpPr>
            <a:spLocks/>
          </p:cNvSpPr>
          <p:nvPr/>
        </p:nvSpPr>
        <p:spPr bwMode="auto">
          <a:xfrm>
            <a:off x="3551595" y="1048424"/>
            <a:ext cx="1644311" cy="325241"/>
          </a:xfrm>
          <a:prstGeom prst="roundRect">
            <a:avLst/>
          </a:prstGeom>
          <a:solidFill>
            <a:srgbClr val="279989"/>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Demographic</a:t>
            </a:r>
          </a:p>
        </p:txBody>
      </p:sp>
      <p:sp>
        <p:nvSpPr>
          <p:cNvPr id="21" name="Rectangle 1">
            <a:extLst>
              <a:ext uri="{FF2B5EF4-FFF2-40B4-BE49-F238E27FC236}">
                <a16:creationId xmlns:a16="http://schemas.microsoft.com/office/drawing/2014/main" id="{D43E87B8-5095-4A50-B74C-12FC9B7BEF56}"/>
              </a:ext>
            </a:extLst>
          </p:cNvPr>
          <p:cNvSpPr>
            <a:spLocks/>
          </p:cNvSpPr>
          <p:nvPr/>
        </p:nvSpPr>
        <p:spPr bwMode="auto">
          <a:xfrm>
            <a:off x="578419" y="2713090"/>
            <a:ext cx="1644311" cy="325241"/>
          </a:xfrm>
          <a:prstGeom prst="roundRect">
            <a:avLst/>
          </a:prstGeom>
          <a:solidFill>
            <a:schemeClr val="accent1"/>
          </a:solidFill>
          <a:ln w="25400">
            <a:noFill/>
            <a:miter lim="800000"/>
            <a:headEnd/>
            <a:tailEnd/>
          </a:ln>
        </p:spPr>
        <p:txBody>
          <a:bodyPr lIns="0" tIns="0" rIns="0" bIns="0" anchor="ctr" anchorCtr="0"/>
          <a:lstStyle/>
          <a:p>
            <a:pPr algn="ctr"/>
            <a:r>
              <a:rPr lang="en-US" sz="1400" dirty="0">
                <a:solidFill>
                  <a:schemeClr val="bg2">
                    <a:lumMod val="10000"/>
                  </a:schemeClr>
                </a:solidFill>
                <a:latin typeface="Arial" panose="020B0604020202020204" pitchFamily="34" charset="0"/>
                <a:cs typeface="Arial" panose="020B0604020202020204" pitchFamily="34" charset="0"/>
              </a:rPr>
              <a:t>Patient safety</a:t>
            </a:r>
          </a:p>
        </p:txBody>
      </p:sp>
      <p:sp>
        <p:nvSpPr>
          <p:cNvPr id="22" name="Rectangle 1">
            <a:extLst>
              <a:ext uri="{FF2B5EF4-FFF2-40B4-BE49-F238E27FC236}">
                <a16:creationId xmlns:a16="http://schemas.microsoft.com/office/drawing/2014/main" id="{5FA3B2F5-1749-41E1-97AF-95A560BE98C5}"/>
              </a:ext>
            </a:extLst>
          </p:cNvPr>
          <p:cNvSpPr>
            <a:spLocks/>
          </p:cNvSpPr>
          <p:nvPr/>
        </p:nvSpPr>
        <p:spPr bwMode="auto">
          <a:xfrm>
            <a:off x="5758635" y="1202908"/>
            <a:ext cx="1644311" cy="325241"/>
          </a:xfrm>
          <a:prstGeom prst="roundRect">
            <a:avLst/>
          </a:prstGeom>
          <a:solidFill>
            <a:srgbClr val="CF6F77"/>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Training post</a:t>
            </a:r>
          </a:p>
        </p:txBody>
      </p:sp>
      <p:sp>
        <p:nvSpPr>
          <p:cNvPr id="23" name="Rectangle 1">
            <a:extLst>
              <a:ext uri="{FF2B5EF4-FFF2-40B4-BE49-F238E27FC236}">
                <a16:creationId xmlns:a16="http://schemas.microsoft.com/office/drawing/2014/main" id="{19DF1533-20E4-4C0A-B5BD-3DAFC93B330C}"/>
              </a:ext>
            </a:extLst>
          </p:cNvPr>
          <p:cNvSpPr>
            <a:spLocks/>
          </p:cNvSpPr>
          <p:nvPr/>
        </p:nvSpPr>
        <p:spPr bwMode="auto">
          <a:xfrm>
            <a:off x="6538685" y="2746990"/>
            <a:ext cx="1864676" cy="325241"/>
          </a:xfrm>
          <a:prstGeom prst="roundRect">
            <a:avLst/>
          </a:prstGeom>
          <a:solidFill>
            <a:srgbClr val="39207C"/>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Overall satisfaction</a:t>
            </a:r>
          </a:p>
        </p:txBody>
      </p:sp>
      <p:sp>
        <p:nvSpPr>
          <p:cNvPr id="24" name="Rectangle 1">
            <a:extLst>
              <a:ext uri="{FF2B5EF4-FFF2-40B4-BE49-F238E27FC236}">
                <a16:creationId xmlns:a16="http://schemas.microsoft.com/office/drawing/2014/main" id="{12B3589A-DAE1-4230-A9F2-9F12DC1D88C7}"/>
              </a:ext>
            </a:extLst>
          </p:cNvPr>
          <p:cNvSpPr>
            <a:spLocks/>
          </p:cNvSpPr>
          <p:nvPr/>
        </p:nvSpPr>
        <p:spPr bwMode="auto">
          <a:xfrm>
            <a:off x="6360360" y="3607755"/>
            <a:ext cx="2160403" cy="367623"/>
          </a:xfrm>
          <a:prstGeom prst="roundRect">
            <a:avLst/>
          </a:prstGeom>
          <a:solidFill>
            <a:srgbClr val="009CDE"/>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Future career intentions</a:t>
            </a:r>
          </a:p>
        </p:txBody>
      </p:sp>
      <p:sp>
        <p:nvSpPr>
          <p:cNvPr id="25" name="Freeform 772">
            <a:extLst>
              <a:ext uri="{FF2B5EF4-FFF2-40B4-BE49-F238E27FC236}">
                <a16:creationId xmlns:a16="http://schemas.microsoft.com/office/drawing/2014/main" id="{519C2F41-EA6D-49B5-B4CC-7AA92541626D}"/>
              </a:ext>
            </a:extLst>
          </p:cNvPr>
          <p:cNvSpPr>
            <a:spLocks noChangeArrowheads="1"/>
          </p:cNvSpPr>
          <p:nvPr/>
        </p:nvSpPr>
        <p:spPr bwMode="auto">
          <a:xfrm rot="801907">
            <a:off x="5470852" y="3148186"/>
            <a:ext cx="897472" cy="575884"/>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rgbClr val="009CDE">
              <a:alpha val="80000"/>
            </a:srgbClr>
          </a:solidFill>
          <a:ln>
            <a:noFill/>
          </a:ln>
          <a:effectLst/>
        </p:spPr>
        <p:txBody>
          <a:bodyPr wrap="none" anchor="ctr"/>
          <a:lstStyle/>
          <a:p>
            <a:endParaRPr lang="en-US">
              <a:latin typeface="Calibri Light"/>
            </a:endParaRPr>
          </a:p>
        </p:txBody>
      </p:sp>
      <p:sp>
        <p:nvSpPr>
          <p:cNvPr id="3" name="TextBox 2">
            <a:extLst>
              <a:ext uri="{FF2B5EF4-FFF2-40B4-BE49-F238E27FC236}">
                <a16:creationId xmlns:a16="http://schemas.microsoft.com/office/drawing/2014/main" id="{1F24AD90-E29A-4508-AC1B-08B45331F8D0}"/>
              </a:ext>
            </a:extLst>
          </p:cNvPr>
          <p:cNvSpPr txBox="1"/>
          <p:nvPr/>
        </p:nvSpPr>
        <p:spPr>
          <a:xfrm>
            <a:off x="5758635" y="1545160"/>
            <a:ext cx="2809015" cy="646331"/>
          </a:xfrm>
          <a:prstGeom prst="rect">
            <a:avLst/>
          </a:prstGeom>
          <a:noFill/>
        </p:spPr>
        <p:txBody>
          <a:bodyPr wrap="square" rtlCol="0">
            <a:spAutoFit/>
          </a:bodyPr>
          <a:lstStyle/>
          <a:p>
            <a:pPr marL="171450" indent="-171450">
              <a:spcAft>
                <a:spcPts val="600"/>
              </a:spcAft>
              <a:buFontTx/>
              <a:buChar char="-"/>
            </a:pPr>
            <a:r>
              <a:rPr lang="en-AU" sz="1200" dirty="0">
                <a:latin typeface="Arial" panose="020B0604020202020204" pitchFamily="34" charset="0"/>
                <a:cs typeface="Arial" panose="020B0604020202020204" pitchFamily="34" charset="0"/>
              </a:rPr>
              <a:t>workplace environment and culture, access to teaching, clinical supervision and wellbeing</a:t>
            </a:r>
          </a:p>
        </p:txBody>
      </p:sp>
      <p:sp>
        <p:nvSpPr>
          <p:cNvPr id="26" name="TextBox 25">
            <a:extLst>
              <a:ext uri="{FF2B5EF4-FFF2-40B4-BE49-F238E27FC236}">
                <a16:creationId xmlns:a16="http://schemas.microsoft.com/office/drawing/2014/main" id="{AD4722CF-617E-435E-9FE4-56A1854F3E2D}"/>
              </a:ext>
            </a:extLst>
          </p:cNvPr>
          <p:cNvSpPr txBox="1"/>
          <p:nvPr/>
        </p:nvSpPr>
        <p:spPr>
          <a:xfrm>
            <a:off x="862244" y="1619734"/>
            <a:ext cx="2011285" cy="646331"/>
          </a:xfrm>
          <a:prstGeom prst="rect">
            <a:avLst/>
          </a:prstGeom>
          <a:noFill/>
        </p:spPr>
        <p:txBody>
          <a:bodyPr wrap="square" rtlCol="0">
            <a:spAutoFit/>
          </a:bodyPr>
          <a:lstStyle/>
          <a:p>
            <a:pPr marL="171450" indent="-171450">
              <a:spcAft>
                <a:spcPts val="600"/>
              </a:spcAft>
              <a:buFontTx/>
              <a:buChar char="-"/>
            </a:pPr>
            <a:r>
              <a:rPr lang="en-AU" sz="1200" dirty="0">
                <a:latin typeface="Arial" panose="020B0604020202020204" pitchFamily="34" charset="0"/>
                <a:cs typeface="Arial" panose="020B0604020202020204" pitchFamily="34" charset="0"/>
              </a:rPr>
              <a:t>curriculum, assessment, engagement with trainees</a:t>
            </a:r>
          </a:p>
        </p:txBody>
      </p:sp>
      <p:sp>
        <p:nvSpPr>
          <p:cNvPr id="20" name="Rectangle 1">
            <a:extLst>
              <a:ext uri="{FF2B5EF4-FFF2-40B4-BE49-F238E27FC236}">
                <a16:creationId xmlns:a16="http://schemas.microsoft.com/office/drawing/2014/main" id="{257F8D9E-9467-4419-AC48-A5634BE9D0E7}"/>
              </a:ext>
            </a:extLst>
          </p:cNvPr>
          <p:cNvSpPr>
            <a:spLocks/>
          </p:cNvSpPr>
          <p:nvPr/>
        </p:nvSpPr>
        <p:spPr bwMode="auto">
          <a:xfrm>
            <a:off x="484063" y="3607755"/>
            <a:ext cx="1644311" cy="325241"/>
          </a:xfrm>
          <a:prstGeom prst="roundRect">
            <a:avLst/>
          </a:prstGeom>
          <a:solidFill>
            <a:schemeClr val="tx2"/>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About you</a:t>
            </a:r>
          </a:p>
        </p:txBody>
      </p:sp>
      <p:sp>
        <p:nvSpPr>
          <p:cNvPr id="28" name="Freeform 768">
            <a:extLst>
              <a:ext uri="{FF2B5EF4-FFF2-40B4-BE49-F238E27FC236}">
                <a16:creationId xmlns:a16="http://schemas.microsoft.com/office/drawing/2014/main" id="{F8F56BB9-B889-4531-BCC2-DFC8EEEC7DDE}"/>
              </a:ext>
            </a:extLst>
          </p:cNvPr>
          <p:cNvSpPr>
            <a:spLocks noChangeArrowheads="1"/>
          </p:cNvSpPr>
          <p:nvPr/>
        </p:nvSpPr>
        <p:spPr bwMode="auto">
          <a:xfrm rot="20619625">
            <a:off x="2253349" y="3484784"/>
            <a:ext cx="1219881" cy="896424"/>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tx2">
              <a:alpha val="80000"/>
            </a:schemeClr>
          </a:solidFill>
          <a:ln>
            <a:noFill/>
          </a:ln>
          <a:effectLst/>
        </p:spPr>
        <p:txBody>
          <a:bodyPr wrap="none" anchor="ctr"/>
          <a:lstStyle/>
          <a:p>
            <a:endParaRPr lang="en-US" dirty="0">
              <a:latin typeface="Calibri Light"/>
            </a:endParaRPr>
          </a:p>
        </p:txBody>
      </p:sp>
    </p:spTree>
    <p:extLst>
      <p:ext uri="{BB962C8B-B14F-4D97-AF65-F5344CB8AC3E}">
        <p14:creationId xmlns:p14="http://schemas.microsoft.com/office/powerpoint/2010/main" val="173702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55054" y="101543"/>
            <a:ext cx="8064500" cy="540544"/>
          </a:xfrm>
        </p:spPr>
        <p:txBody>
          <a:bodyPr/>
          <a:lstStyle/>
          <a:p>
            <a:r>
              <a:rPr lang="en-US" b="1" dirty="0">
                <a:solidFill>
                  <a:schemeClr val="accent2"/>
                </a:solidFill>
                <a:latin typeface="Arial" panose="020B0604020202020204" pitchFamily="34" charset="0"/>
                <a:cs typeface="Arial" panose="020B0604020202020204" pitchFamily="34" charset="0"/>
              </a:rPr>
              <a:t>Why it’s so important</a:t>
            </a:r>
            <a:endParaRPr lang="en-AU" b="1" dirty="0">
              <a:solidFill>
                <a:schemeClr val="accent2"/>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94BFCDBD-37A4-B0FA-653C-082ECA4A392A}"/>
              </a:ext>
            </a:extLst>
          </p:cNvPr>
          <p:cNvSpPr/>
          <p:nvPr/>
        </p:nvSpPr>
        <p:spPr bwMode="gray">
          <a:xfrm>
            <a:off x="553800" y="2468220"/>
            <a:ext cx="1462603" cy="396000"/>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400" dirty="0">
                <a:solidFill>
                  <a:schemeClr val="tx1">
                    <a:lumMod val="50000"/>
                  </a:schemeClr>
                </a:solidFill>
                <a:cs typeface="Dreaming Outloud Pro" panose="020B0604020202020204" pitchFamily="66" charset="0"/>
              </a:rPr>
              <a:t>Feedback</a:t>
            </a:r>
            <a:endParaRPr lang="en-AU" sz="1400" dirty="0">
              <a:solidFill>
                <a:schemeClr val="tx1">
                  <a:lumMod val="50000"/>
                </a:schemeClr>
              </a:solidFill>
              <a:cs typeface="Dreaming Outloud Pro" panose="020B0604020202020204" pitchFamily="66" charset="0"/>
            </a:endParaRPr>
          </a:p>
        </p:txBody>
      </p:sp>
      <p:sp>
        <p:nvSpPr>
          <p:cNvPr id="8" name="Rectangle: Rounded Corners 7">
            <a:extLst>
              <a:ext uri="{FF2B5EF4-FFF2-40B4-BE49-F238E27FC236}">
                <a16:creationId xmlns:a16="http://schemas.microsoft.com/office/drawing/2014/main" id="{0DF1BC8D-5DCF-C1E7-3995-FA39DE74F9D0}"/>
              </a:ext>
            </a:extLst>
          </p:cNvPr>
          <p:cNvSpPr/>
          <p:nvPr/>
        </p:nvSpPr>
        <p:spPr bwMode="gray">
          <a:xfrm>
            <a:off x="4928651" y="3978134"/>
            <a:ext cx="1940449" cy="396000"/>
          </a:xfrm>
          <a:prstGeom prst="round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400" dirty="0">
                <a:solidFill>
                  <a:schemeClr val="bg2">
                    <a:lumMod val="10000"/>
                  </a:schemeClr>
                </a:solidFill>
                <a:cs typeface="Dreaming Outloud Pro"/>
              </a:rPr>
              <a:t>Your voice, your data</a:t>
            </a:r>
            <a:endParaRPr lang="en-AU" sz="1400" dirty="0">
              <a:solidFill>
                <a:schemeClr val="bg2">
                  <a:lumMod val="10000"/>
                </a:schemeClr>
              </a:solidFill>
              <a:cs typeface="Dreaming Outloud Pro"/>
            </a:endParaRPr>
          </a:p>
        </p:txBody>
      </p:sp>
      <p:sp>
        <p:nvSpPr>
          <p:cNvPr id="14" name="Rectangle: Rounded Corners 13">
            <a:extLst>
              <a:ext uri="{FF2B5EF4-FFF2-40B4-BE49-F238E27FC236}">
                <a16:creationId xmlns:a16="http://schemas.microsoft.com/office/drawing/2014/main" id="{D51B62F3-E6EA-F68F-0AD8-FC36CF3C5D59}"/>
              </a:ext>
            </a:extLst>
          </p:cNvPr>
          <p:cNvSpPr/>
          <p:nvPr/>
        </p:nvSpPr>
        <p:spPr bwMode="gray">
          <a:xfrm>
            <a:off x="7169460" y="2468220"/>
            <a:ext cx="1655576" cy="396000"/>
          </a:xfrm>
          <a:prstGeom prst="roundRect">
            <a:avLst/>
          </a:prstGeom>
          <a:solidFill>
            <a:srgbClr val="009CDE"/>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400" dirty="0">
                <a:solidFill>
                  <a:schemeClr val="tx1">
                    <a:lumMod val="50000"/>
                  </a:schemeClr>
                </a:solidFill>
                <a:cs typeface="Dreaming Outloud Pro" panose="020B0604020202020204" pitchFamily="66" charset="0"/>
              </a:rPr>
              <a:t>Reflective practice</a:t>
            </a:r>
            <a:endParaRPr lang="en-AU" sz="1400" dirty="0">
              <a:solidFill>
                <a:schemeClr val="tx1">
                  <a:lumMod val="50000"/>
                </a:schemeClr>
              </a:solidFill>
              <a:cs typeface="Dreaming Outloud Pro" panose="020B0604020202020204" pitchFamily="66" charset="0"/>
            </a:endParaRPr>
          </a:p>
        </p:txBody>
      </p:sp>
      <p:grpSp>
        <p:nvGrpSpPr>
          <p:cNvPr id="17" name="Group 16">
            <a:extLst>
              <a:ext uri="{FF2B5EF4-FFF2-40B4-BE49-F238E27FC236}">
                <a16:creationId xmlns:a16="http://schemas.microsoft.com/office/drawing/2014/main" id="{3A7DDD46-E8EA-8051-2DBF-EEE28AF50429}"/>
              </a:ext>
            </a:extLst>
          </p:cNvPr>
          <p:cNvGrpSpPr/>
          <p:nvPr/>
        </p:nvGrpSpPr>
        <p:grpSpPr>
          <a:xfrm>
            <a:off x="2195736" y="2202368"/>
            <a:ext cx="900000" cy="900000"/>
            <a:chOff x="691997" y="2063303"/>
            <a:chExt cx="900000" cy="900000"/>
          </a:xfrm>
        </p:grpSpPr>
        <p:sp>
          <p:nvSpPr>
            <p:cNvPr id="3" name="Oval 2">
              <a:extLst>
                <a:ext uri="{FF2B5EF4-FFF2-40B4-BE49-F238E27FC236}">
                  <a16:creationId xmlns:a16="http://schemas.microsoft.com/office/drawing/2014/main" id="{DCBA851B-5B1E-6A7E-B658-8B5E74B2E474}"/>
                </a:ext>
              </a:extLst>
            </p:cNvPr>
            <p:cNvSpPr/>
            <p:nvPr/>
          </p:nvSpPr>
          <p:spPr bwMode="gray">
            <a:xfrm rot="18343595">
              <a:off x="691997" y="2063303"/>
              <a:ext cx="900000" cy="900000"/>
            </a:xfrm>
            <a:prstGeom prst="ellipse">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pic>
          <p:nvPicPr>
            <p:cNvPr id="18" name="Picture 17" descr="A black background with a black square&#10;&#10;AI-generated content may be incorrect.">
              <a:extLst>
                <a:ext uri="{FF2B5EF4-FFF2-40B4-BE49-F238E27FC236}">
                  <a16:creationId xmlns:a16="http://schemas.microsoft.com/office/drawing/2014/main" id="{BFA32BAF-BC22-4343-9E09-C0B100CEEC0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33272" y="2240569"/>
              <a:ext cx="573481" cy="573481"/>
            </a:xfrm>
            <a:prstGeom prst="rect">
              <a:avLst/>
            </a:prstGeom>
            <a:noFill/>
            <a:ln>
              <a:noFill/>
            </a:ln>
          </p:spPr>
        </p:pic>
      </p:grpSp>
      <p:grpSp>
        <p:nvGrpSpPr>
          <p:cNvPr id="12" name="Group 11">
            <a:extLst>
              <a:ext uri="{FF2B5EF4-FFF2-40B4-BE49-F238E27FC236}">
                <a16:creationId xmlns:a16="http://schemas.microsoft.com/office/drawing/2014/main" id="{23C45809-97D3-4EC4-6799-1C29BC273E24}"/>
              </a:ext>
            </a:extLst>
          </p:cNvPr>
          <p:cNvGrpSpPr/>
          <p:nvPr/>
        </p:nvGrpSpPr>
        <p:grpSpPr>
          <a:xfrm>
            <a:off x="6084168" y="2201303"/>
            <a:ext cx="900000" cy="900000"/>
            <a:chOff x="7448424" y="1908387"/>
            <a:chExt cx="900000" cy="900000"/>
          </a:xfrm>
        </p:grpSpPr>
        <p:sp>
          <p:nvSpPr>
            <p:cNvPr id="16" name="Oval 15">
              <a:extLst>
                <a:ext uri="{FF2B5EF4-FFF2-40B4-BE49-F238E27FC236}">
                  <a16:creationId xmlns:a16="http://schemas.microsoft.com/office/drawing/2014/main" id="{E75828A1-5D82-015B-129B-4A8F4C00AA05}"/>
                </a:ext>
              </a:extLst>
            </p:cNvPr>
            <p:cNvSpPr/>
            <p:nvPr/>
          </p:nvSpPr>
          <p:spPr bwMode="gray">
            <a:xfrm rot="13702552">
              <a:off x="7448424" y="1908387"/>
              <a:ext cx="900000" cy="900000"/>
            </a:xfrm>
            <a:prstGeom prst="ellipse">
              <a:avLst/>
            </a:prstGeom>
            <a:solidFill>
              <a:srgbClr val="009CDE"/>
            </a:solidFill>
            <a:ln>
              <a:noFill/>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pic>
          <p:nvPicPr>
            <p:cNvPr id="22" name="Picture 21" descr="A black background with a black square&#10;&#10;AI-generated content may be incorrect.">
              <a:extLst>
                <a:ext uri="{FF2B5EF4-FFF2-40B4-BE49-F238E27FC236}">
                  <a16:creationId xmlns:a16="http://schemas.microsoft.com/office/drawing/2014/main" id="{7F316484-58DB-3CF7-5C84-307051451ED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598974" y="2058937"/>
              <a:ext cx="598900" cy="598900"/>
            </a:xfrm>
            <a:prstGeom prst="rect">
              <a:avLst/>
            </a:prstGeom>
            <a:solidFill>
              <a:srgbClr val="009CDE"/>
            </a:solidFill>
          </p:spPr>
        </p:pic>
      </p:grpSp>
      <p:grpSp>
        <p:nvGrpSpPr>
          <p:cNvPr id="19" name="Group 18">
            <a:extLst>
              <a:ext uri="{FF2B5EF4-FFF2-40B4-BE49-F238E27FC236}">
                <a16:creationId xmlns:a16="http://schemas.microsoft.com/office/drawing/2014/main" id="{3F74E82F-ACEA-D459-4F18-7733CCD36296}"/>
              </a:ext>
            </a:extLst>
          </p:cNvPr>
          <p:cNvGrpSpPr/>
          <p:nvPr/>
        </p:nvGrpSpPr>
        <p:grpSpPr>
          <a:xfrm>
            <a:off x="3850572" y="3708073"/>
            <a:ext cx="900000" cy="900000"/>
            <a:chOff x="3687304" y="3435842"/>
            <a:chExt cx="900000" cy="900000"/>
          </a:xfrm>
        </p:grpSpPr>
        <p:sp>
          <p:nvSpPr>
            <p:cNvPr id="6" name="Oval 5">
              <a:extLst>
                <a:ext uri="{FF2B5EF4-FFF2-40B4-BE49-F238E27FC236}">
                  <a16:creationId xmlns:a16="http://schemas.microsoft.com/office/drawing/2014/main" id="{0C29887A-A33A-AB2B-8864-F2938FE3E277}"/>
                </a:ext>
              </a:extLst>
            </p:cNvPr>
            <p:cNvSpPr/>
            <p:nvPr/>
          </p:nvSpPr>
          <p:spPr bwMode="gray">
            <a:xfrm rot="16200000">
              <a:off x="3687304" y="3435842"/>
              <a:ext cx="900000" cy="9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pic>
          <p:nvPicPr>
            <p:cNvPr id="24" name="Picture 23" descr="A black background with a black square&#10;&#10;AI-generated content may be incorrect.">
              <a:extLst>
                <a:ext uri="{FF2B5EF4-FFF2-40B4-BE49-F238E27FC236}">
                  <a16:creationId xmlns:a16="http://schemas.microsoft.com/office/drawing/2014/main" id="{79E04B7C-89A6-5D02-4977-AE7CD7DB669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857202" y="3594846"/>
              <a:ext cx="581990" cy="581990"/>
            </a:xfrm>
            <a:prstGeom prst="rect">
              <a:avLst/>
            </a:prstGeom>
          </p:spPr>
        </p:pic>
      </p:grpSp>
      <p:sp>
        <p:nvSpPr>
          <p:cNvPr id="7" name="Rectangle 1">
            <a:extLst>
              <a:ext uri="{FF2B5EF4-FFF2-40B4-BE49-F238E27FC236}">
                <a16:creationId xmlns:a16="http://schemas.microsoft.com/office/drawing/2014/main" id="{290917EB-5360-15C7-612C-AF1720D581D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1" name="Graphic 1">
            <a:extLst>
              <a:ext uri="{FF2B5EF4-FFF2-40B4-BE49-F238E27FC236}">
                <a16:creationId xmlns:a16="http://schemas.microsoft.com/office/drawing/2014/main" id="{DE0FCCDB-E45A-52C7-9DA8-06A401FA7A89}"/>
              </a:ext>
            </a:extLst>
          </p:cNvPr>
          <p:cNvPicPr/>
          <p:nvPr/>
        </p:nvPicPr>
        <p:blipFill rotWithShape="1">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rcRect l="19288" t="29016" r="19287" b="18999"/>
          <a:stretch/>
        </p:blipFill>
        <p:spPr>
          <a:xfrm>
            <a:off x="3328934" y="2201303"/>
            <a:ext cx="2501844" cy="1477041"/>
          </a:xfrm>
          <a:prstGeom prst="rect">
            <a:avLst/>
          </a:prstGeom>
        </p:spPr>
      </p:pic>
      <p:grpSp>
        <p:nvGrpSpPr>
          <p:cNvPr id="13" name="Group 12">
            <a:extLst>
              <a:ext uri="{FF2B5EF4-FFF2-40B4-BE49-F238E27FC236}">
                <a16:creationId xmlns:a16="http://schemas.microsoft.com/office/drawing/2014/main" id="{28888D0A-61AA-3F74-58D3-F0FA6BB98510}"/>
              </a:ext>
            </a:extLst>
          </p:cNvPr>
          <p:cNvGrpSpPr/>
          <p:nvPr/>
        </p:nvGrpSpPr>
        <p:grpSpPr>
          <a:xfrm>
            <a:off x="3834796" y="995737"/>
            <a:ext cx="900000" cy="900000"/>
            <a:chOff x="3821866" y="654275"/>
            <a:chExt cx="900000" cy="900000"/>
          </a:xfrm>
        </p:grpSpPr>
        <p:sp>
          <p:nvSpPr>
            <p:cNvPr id="26" name="Oval 25">
              <a:extLst>
                <a:ext uri="{FF2B5EF4-FFF2-40B4-BE49-F238E27FC236}">
                  <a16:creationId xmlns:a16="http://schemas.microsoft.com/office/drawing/2014/main" id="{BCF61AB0-C5D1-942F-5522-6D1D2C327D54}"/>
                </a:ext>
              </a:extLst>
            </p:cNvPr>
            <p:cNvSpPr/>
            <p:nvPr/>
          </p:nvSpPr>
          <p:spPr bwMode="gray">
            <a:xfrm rot="18343595">
              <a:off x="3821866" y="654275"/>
              <a:ext cx="900000" cy="900000"/>
            </a:xfrm>
            <a:prstGeom prst="ellipse">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pic>
          <p:nvPicPr>
            <p:cNvPr id="28" name="Picture 27" descr="A black background with a black square&#10;&#10;AI-generated content may be incorrect.">
              <a:extLst>
                <a:ext uri="{FF2B5EF4-FFF2-40B4-BE49-F238E27FC236}">
                  <a16:creationId xmlns:a16="http://schemas.microsoft.com/office/drawing/2014/main" id="{87264865-6D8C-B28F-FCFE-80866D5593D5}"/>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956428" y="814212"/>
              <a:ext cx="630876" cy="630876"/>
            </a:xfrm>
            <a:prstGeom prst="rect">
              <a:avLst/>
            </a:prstGeom>
          </p:spPr>
        </p:pic>
      </p:grpSp>
      <p:sp>
        <p:nvSpPr>
          <p:cNvPr id="29" name="Rectangle: Rounded Corners 28">
            <a:extLst>
              <a:ext uri="{FF2B5EF4-FFF2-40B4-BE49-F238E27FC236}">
                <a16:creationId xmlns:a16="http://schemas.microsoft.com/office/drawing/2014/main" id="{8537BFB2-218D-259E-FC49-31F1B6F1B9D5}"/>
              </a:ext>
            </a:extLst>
          </p:cNvPr>
          <p:cNvSpPr/>
          <p:nvPr/>
        </p:nvSpPr>
        <p:spPr bwMode="gray">
          <a:xfrm>
            <a:off x="4928651" y="1169485"/>
            <a:ext cx="1889133" cy="396000"/>
          </a:xfrm>
          <a:prstGeom prst="round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lIns="0" tIns="144000" rIns="0" bIns="180000" rtlCol="0" anchor="ctr"/>
          <a:lstStyle/>
          <a:p>
            <a:pPr algn="ctr" defTabSz="685800" fontAlgn="auto">
              <a:lnSpc>
                <a:spcPct val="90000"/>
              </a:lnSpc>
              <a:spcBef>
                <a:spcPts val="0"/>
              </a:spcBef>
              <a:spcAft>
                <a:spcPts val="563"/>
              </a:spcAft>
            </a:pPr>
            <a:r>
              <a:rPr lang="en-US" sz="1400" dirty="0">
                <a:solidFill>
                  <a:schemeClr val="bg2">
                    <a:lumMod val="10000"/>
                  </a:schemeClr>
                </a:solidFill>
                <a:cs typeface="Dreaming Outloud Pro" panose="020B0604020202020204" pitchFamily="66" charset="0"/>
              </a:rPr>
              <a:t>Quality improvement</a:t>
            </a:r>
            <a:endParaRPr lang="en-AU" sz="1400" dirty="0">
              <a:solidFill>
                <a:schemeClr val="bg2">
                  <a:lumMod val="10000"/>
                </a:schemeClr>
              </a:solidFill>
              <a:cs typeface="Dreaming Outloud Pro" panose="020B0604020202020204" pitchFamily="66" charset="0"/>
            </a:endParaRPr>
          </a:p>
        </p:txBody>
      </p:sp>
    </p:spTree>
    <p:extLst>
      <p:ext uri="{BB962C8B-B14F-4D97-AF65-F5344CB8AC3E}">
        <p14:creationId xmlns:p14="http://schemas.microsoft.com/office/powerpoint/2010/main" val="112298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CB8B2-FDB2-42D7-9A36-95BCF98969BC}"/>
              </a:ext>
            </a:extLst>
          </p:cNvPr>
          <p:cNvSpPr>
            <a:spLocks noGrp="1"/>
          </p:cNvSpPr>
          <p:nvPr>
            <p:ph type="title"/>
          </p:nvPr>
        </p:nvSpPr>
        <p:spPr>
          <a:xfrm>
            <a:off x="467544" y="411510"/>
            <a:ext cx="8078854" cy="540544"/>
          </a:xfrm>
        </p:spPr>
        <p:txBody>
          <a:bodyPr vert="horz" wrap="square" lIns="91440" tIns="45720" rIns="91440" bIns="45720" numCol="1" anchor="ctr" anchorCtr="0" compatLnSpc="1">
            <a:prstTxWarp prst="textNoShape">
              <a:avLst/>
            </a:prstTxWarp>
            <a:normAutofit/>
          </a:bodyPr>
          <a:lstStyle/>
          <a:p>
            <a:r>
              <a:rPr lang="en-AU" b="1"/>
              <a:t>MTS questions reflect training</a:t>
            </a:r>
          </a:p>
        </p:txBody>
      </p:sp>
      <p:pic>
        <p:nvPicPr>
          <p:cNvPr id="5" name="Picture 4" descr="A group of people with text and images&#10;&#10;AI-generated content may be incorrect.">
            <a:extLst>
              <a:ext uri="{FF2B5EF4-FFF2-40B4-BE49-F238E27FC236}">
                <a16:creationId xmlns:a16="http://schemas.microsoft.com/office/drawing/2014/main" id="{E3DD98AD-4E62-BE84-C8DE-EB3484E9764C}"/>
              </a:ext>
            </a:extLst>
          </p:cNvPr>
          <p:cNvPicPr>
            <a:picLocks noChangeAspect="1"/>
          </p:cNvPicPr>
          <p:nvPr/>
        </p:nvPicPr>
        <p:blipFill>
          <a:blip r:embed="rId3" cstate="screen">
            <a:extLst>
              <a:ext uri="{28A0092B-C50C-407E-A947-70E740481C1C}">
                <a14:useLocalDpi xmlns:a14="http://schemas.microsoft.com/office/drawing/2010/main" val="0"/>
              </a:ext>
            </a:extLst>
          </a:blip>
          <a:stretch/>
        </p:blipFill>
        <p:spPr>
          <a:xfrm>
            <a:off x="2933" y="843558"/>
            <a:ext cx="4999931" cy="4299942"/>
          </a:xfrm>
          <a:prstGeom prst="rect">
            <a:avLst/>
          </a:prstGeom>
          <a:noFill/>
        </p:spPr>
      </p:pic>
      <p:sp>
        <p:nvSpPr>
          <p:cNvPr id="3" name="TextBox 2">
            <a:extLst>
              <a:ext uri="{FF2B5EF4-FFF2-40B4-BE49-F238E27FC236}">
                <a16:creationId xmlns:a16="http://schemas.microsoft.com/office/drawing/2014/main" id="{9E78A42D-FC50-811A-1D0B-EB774F6E5221}"/>
              </a:ext>
            </a:extLst>
          </p:cNvPr>
          <p:cNvSpPr txBox="1"/>
          <p:nvPr/>
        </p:nvSpPr>
        <p:spPr bwMode="auto">
          <a:xfrm>
            <a:off x="5076056" y="1059582"/>
            <a:ext cx="3884613" cy="250244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marL="342900" indent="-342900">
              <a:lnSpc>
                <a:spcPct val="90000"/>
              </a:lnSpc>
              <a:spcBef>
                <a:spcPts val="600"/>
              </a:spcBef>
              <a:spcAft>
                <a:spcPts val="600"/>
              </a:spcAft>
              <a:buChar char="•"/>
            </a:pPr>
            <a:r>
              <a:rPr lang="en-US" sz="1800" dirty="0">
                <a:solidFill>
                  <a:srgbClr val="5F6062"/>
                </a:solidFill>
                <a:latin typeface="+mn-lt"/>
                <a:ea typeface="ＭＳ Ｐゴシック" pitchFamily="-1" charset="-128"/>
              </a:rPr>
              <a:t>There are five versions of the Medical Training Survey. </a:t>
            </a:r>
          </a:p>
          <a:p>
            <a:pPr marL="342900" indent="-342900">
              <a:lnSpc>
                <a:spcPct val="90000"/>
              </a:lnSpc>
              <a:spcBef>
                <a:spcPts val="600"/>
              </a:spcBef>
              <a:spcAft>
                <a:spcPts val="600"/>
              </a:spcAft>
              <a:buChar char="•"/>
            </a:pPr>
            <a:r>
              <a:rPr lang="en-US" sz="1800" dirty="0">
                <a:solidFill>
                  <a:srgbClr val="5F6062"/>
                </a:solidFill>
                <a:latin typeface="+mn-lt"/>
                <a:ea typeface="ＭＳ Ｐゴシック" pitchFamily="-1" charset="-128"/>
              </a:rPr>
              <a:t>Each version is tailored to a different group of doctors, </a:t>
            </a:r>
            <a:br>
              <a:rPr lang="en-US" sz="1800" dirty="0">
                <a:solidFill>
                  <a:srgbClr val="5F6062"/>
                </a:solidFill>
                <a:latin typeface="+mn-lt"/>
                <a:ea typeface="ＭＳ Ｐゴシック" pitchFamily="-1" charset="-128"/>
              </a:rPr>
            </a:br>
            <a:r>
              <a:rPr lang="en-US" sz="1800" dirty="0">
                <a:solidFill>
                  <a:srgbClr val="5F6062"/>
                </a:solidFill>
                <a:latin typeface="+mn-lt"/>
                <a:ea typeface="ＭＳ Ｐゴシック" pitchFamily="-1" charset="-128"/>
              </a:rPr>
              <a:t>at different stages of training. </a:t>
            </a:r>
          </a:p>
          <a:p>
            <a:pPr marL="342900" indent="-342900">
              <a:lnSpc>
                <a:spcPct val="90000"/>
              </a:lnSpc>
              <a:spcBef>
                <a:spcPts val="600"/>
              </a:spcBef>
              <a:spcAft>
                <a:spcPts val="600"/>
              </a:spcAft>
              <a:buChar char="•"/>
            </a:pPr>
            <a:r>
              <a:rPr lang="en-US" sz="1800" dirty="0">
                <a:solidFill>
                  <a:srgbClr val="5F6062"/>
                </a:solidFill>
                <a:latin typeface="+mn-lt"/>
                <a:ea typeface="ＭＳ Ｐゴシック" pitchFamily="-1" charset="-128"/>
              </a:rPr>
              <a:t>Most survey questions are common across the surveys.</a:t>
            </a:r>
          </a:p>
        </p:txBody>
      </p:sp>
    </p:spTree>
    <p:extLst>
      <p:ext uri="{BB962C8B-B14F-4D97-AF65-F5344CB8AC3E}">
        <p14:creationId xmlns:p14="http://schemas.microsoft.com/office/powerpoint/2010/main" val="206981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512" y="864907"/>
            <a:ext cx="1044000" cy="1044000"/>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512" y="2966521"/>
            <a:ext cx="1045389" cy="1045389"/>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512" y="1959798"/>
            <a:ext cx="1044000" cy="1044000"/>
          </a:xfrm>
          <a:prstGeom prst="rect">
            <a:avLst/>
          </a:prstGeom>
        </p:spPr>
      </p:pic>
      <p:sp>
        <p:nvSpPr>
          <p:cNvPr id="13" name="TextBox 12">
            <a:extLst>
              <a:ext uri="{FF2B5EF4-FFF2-40B4-BE49-F238E27FC236}">
                <a16:creationId xmlns:a16="http://schemas.microsoft.com/office/drawing/2014/main" id="{BC5D5915-E6C5-4168-88E0-13B5115EFC1D}"/>
              </a:ext>
            </a:extLst>
          </p:cNvPr>
          <p:cNvSpPr txBox="1"/>
          <p:nvPr/>
        </p:nvSpPr>
        <p:spPr>
          <a:xfrm>
            <a:off x="1140161" y="1173723"/>
            <a:ext cx="3365054" cy="646331"/>
          </a:xfrm>
          <a:prstGeom prst="rect">
            <a:avLst/>
          </a:prstGeom>
          <a:noFill/>
        </p:spPr>
        <p:txBody>
          <a:bodyPr wrap="square" rtlCol="0">
            <a:spAutoFit/>
          </a:bodyPr>
          <a:lstStyle/>
          <a:p>
            <a:r>
              <a:rPr lang="en-AU" sz="1800" dirty="0">
                <a:latin typeface="+mn-lt"/>
                <a:cs typeface="DINOT-Bold" panose="020B0804020101020102" pitchFamily="34" charset="0"/>
              </a:rPr>
              <a:t>Prevocational and</a:t>
            </a:r>
            <a:br>
              <a:rPr lang="en-AU" sz="1800" dirty="0">
                <a:latin typeface="+mn-lt"/>
                <a:cs typeface="DINOT-Bold" panose="020B0804020101020102" pitchFamily="34" charset="0"/>
              </a:rPr>
            </a:br>
            <a:r>
              <a:rPr lang="en-AU" sz="1800" dirty="0">
                <a:latin typeface="+mn-lt"/>
                <a:cs typeface="DINOT-Bold" panose="020B0804020101020102" pitchFamily="34" charset="0"/>
              </a:rPr>
              <a:t>unaccredited trainees</a:t>
            </a:r>
          </a:p>
        </p:txBody>
      </p:sp>
      <p:sp>
        <p:nvSpPr>
          <p:cNvPr id="14" name="TextBox 13">
            <a:extLst>
              <a:ext uri="{FF2B5EF4-FFF2-40B4-BE49-F238E27FC236}">
                <a16:creationId xmlns:a16="http://schemas.microsoft.com/office/drawing/2014/main" id="{8F8E5CDC-644B-44F3-81AC-5B2BB42308EB}"/>
              </a:ext>
            </a:extLst>
          </p:cNvPr>
          <p:cNvSpPr txBox="1"/>
          <p:nvPr/>
        </p:nvSpPr>
        <p:spPr>
          <a:xfrm>
            <a:off x="1120839" y="2228207"/>
            <a:ext cx="2736304" cy="646331"/>
          </a:xfrm>
          <a:prstGeom prst="rect">
            <a:avLst/>
          </a:prstGeom>
          <a:noFill/>
        </p:spPr>
        <p:txBody>
          <a:bodyPr wrap="square" rtlCol="0">
            <a:spAutoFit/>
          </a:bodyPr>
          <a:lstStyle/>
          <a:p>
            <a:r>
              <a:rPr lang="en-AU" sz="1800" dirty="0">
                <a:latin typeface="+mn-lt"/>
                <a:cs typeface="DINOT-Bold" panose="020B0804020101020102" pitchFamily="34" charset="0"/>
              </a:rPr>
              <a:t>Specialist trainees </a:t>
            </a:r>
            <a:br>
              <a:rPr lang="en-AU" sz="1800" dirty="0">
                <a:latin typeface="+mn-lt"/>
                <a:cs typeface="DINOT-Bold" panose="020B0804020101020102" pitchFamily="34" charset="0"/>
              </a:rPr>
            </a:br>
            <a:r>
              <a:rPr lang="en-AU" sz="1800" dirty="0">
                <a:latin typeface="+mn-lt"/>
                <a:cs typeface="DINOT-Bold" panose="020B0804020101020102" pitchFamily="34" charset="0"/>
              </a:rPr>
              <a:t>(non-GP)</a:t>
            </a:r>
          </a:p>
        </p:txBody>
      </p:sp>
      <p:sp>
        <p:nvSpPr>
          <p:cNvPr id="15" name="TextBox 14">
            <a:extLst>
              <a:ext uri="{FF2B5EF4-FFF2-40B4-BE49-F238E27FC236}">
                <a16:creationId xmlns:a16="http://schemas.microsoft.com/office/drawing/2014/main" id="{62F7C737-0680-41A4-A95C-3CA2620FC370}"/>
              </a:ext>
            </a:extLst>
          </p:cNvPr>
          <p:cNvSpPr txBox="1"/>
          <p:nvPr/>
        </p:nvSpPr>
        <p:spPr>
          <a:xfrm>
            <a:off x="1115616" y="3570570"/>
            <a:ext cx="2736304" cy="369332"/>
          </a:xfrm>
          <a:prstGeom prst="rect">
            <a:avLst/>
          </a:prstGeom>
          <a:noFill/>
        </p:spPr>
        <p:txBody>
          <a:bodyPr wrap="square" rtlCol="0">
            <a:spAutoFit/>
          </a:bodyPr>
          <a:lstStyle/>
          <a:p>
            <a:r>
              <a:rPr lang="en-AU" sz="1800" dirty="0">
                <a:latin typeface="+mn-lt"/>
                <a:cs typeface="DINOT-Bold" panose="020B0804020101020102" pitchFamily="34" charset="0"/>
              </a:rPr>
              <a:t>Specialist GP trainees</a:t>
            </a:r>
          </a:p>
        </p:txBody>
      </p:sp>
      <p:sp>
        <p:nvSpPr>
          <p:cNvPr id="18" name="TextBox 17">
            <a:extLst>
              <a:ext uri="{FF2B5EF4-FFF2-40B4-BE49-F238E27FC236}">
                <a16:creationId xmlns:a16="http://schemas.microsoft.com/office/drawing/2014/main" id="{6274EEA4-7371-4998-BA5B-63E143A30367}"/>
              </a:ext>
            </a:extLst>
          </p:cNvPr>
          <p:cNvSpPr txBox="1"/>
          <p:nvPr/>
        </p:nvSpPr>
        <p:spPr>
          <a:xfrm>
            <a:off x="3465534" y="4518371"/>
            <a:ext cx="2622833" cy="340519"/>
          </a:xfrm>
          <a:prstGeom prst="roundRect">
            <a:avLst/>
          </a:prstGeom>
          <a:solidFill>
            <a:schemeClr val="bg1"/>
          </a:solidFill>
        </p:spPr>
        <p:txBody>
          <a:bodyPr wrap="square" rtlCol="0">
            <a:spAutoFit/>
          </a:bodyPr>
          <a:lstStyle/>
          <a:p>
            <a:pPr algn="ctr"/>
            <a:r>
              <a:rPr lang="en-AU" sz="1400" dirty="0">
                <a:solidFill>
                  <a:srgbClr val="0070C0"/>
                </a:solidFill>
                <a:latin typeface="+mn-lt"/>
                <a:cs typeface="DINOT" panose="020B0504020101020102" pitchFamily="34" charset="0"/>
              </a:rPr>
              <a:t>Renewal of registration</a:t>
            </a:r>
          </a:p>
        </p:txBody>
      </p:sp>
      <p:sp>
        <p:nvSpPr>
          <p:cNvPr id="12" name="Title 1">
            <a:extLst>
              <a:ext uri="{FF2B5EF4-FFF2-40B4-BE49-F238E27FC236}">
                <a16:creationId xmlns:a16="http://schemas.microsoft.com/office/drawing/2014/main" id="{CB1AB9AF-904E-46E1-A4E6-3BEB506ACF5A}"/>
              </a:ext>
            </a:extLst>
          </p:cNvPr>
          <p:cNvSpPr>
            <a:spLocks noGrp="1"/>
          </p:cNvSpPr>
          <p:nvPr>
            <p:ph type="title"/>
          </p:nvPr>
        </p:nvSpPr>
        <p:spPr>
          <a:xfrm>
            <a:off x="142913" y="10948"/>
            <a:ext cx="8856984" cy="720080"/>
          </a:xfrm>
        </p:spPr>
        <p:txBody>
          <a:bodyPr/>
          <a:lstStyle/>
          <a:p>
            <a:r>
              <a:rPr lang="en-AU" b="1" dirty="0">
                <a:solidFill>
                  <a:schemeClr val="accent2"/>
                </a:solidFill>
                <a:latin typeface="+mn-lt"/>
                <a:ea typeface="ＭＳ Ｐゴシック"/>
              </a:rPr>
              <a:t>How to do the survey</a:t>
            </a:r>
          </a:p>
        </p:txBody>
      </p:sp>
      <p:sp>
        <p:nvSpPr>
          <p:cNvPr id="3" name="Arrow: Right 2">
            <a:extLst>
              <a:ext uri="{FF2B5EF4-FFF2-40B4-BE49-F238E27FC236}">
                <a16:creationId xmlns:a16="http://schemas.microsoft.com/office/drawing/2014/main" id="{DE1A09CC-6BE1-40D2-9370-355D6CA4EAB4}"/>
              </a:ext>
            </a:extLst>
          </p:cNvPr>
          <p:cNvSpPr/>
          <p:nvPr/>
        </p:nvSpPr>
        <p:spPr bwMode="gray">
          <a:xfrm>
            <a:off x="6226823" y="4607318"/>
            <a:ext cx="1062266" cy="196680"/>
          </a:xfrm>
          <a:prstGeom prst="rightArrow">
            <a:avLst>
              <a:gd name="adj1" fmla="val 65916"/>
              <a:gd name="adj2"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schemeClr val="tx1"/>
              </a:solidFill>
              <a:latin typeface="Calibri Light"/>
            </a:endParaRPr>
          </a:p>
        </p:txBody>
      </p:sp>
      <p:grpSp>
        <p:nvGrpSpPr>
          <p:cNvPr id="31" name="Group 30">
            <a:extLst>
              <a:ext uri="{FF2B5EF4-FFF2-40B4-BE49-F238E27FC236}">
                <a16:creationId xmlns:a16="http://schemas.microsoft.com/office/drawing/2014/main" id="{3DD6336A-27DA-9C6D-14C1-85E4D652DBC7}"/>
              </a:ext>
            </a:extLst>
          </p:cNvPr>
          <p:cNvGrpSpPr/>
          <p:nvPr/>
        </p:nvGrpSpPr>
        <p:grpSpPr>
          <a:xfrm>
            <a:off x="4502908" y="1040351"/>
            <a:ext cx="4317564" cy="3280099"/>
            <a:chOff x="4502908" y="1040351"/>
            <a:chExt cx="4317564" cy="3280099"/>
          </a:xfrm>
        </p:grpSpPr>
        <p:grpSp>
          <p:nvGrpSpPr>
            <p:cNvPr id="5" name="Group 4">
              <a:extLst>
                <a:ext uri="{FF2B5EF4-FFF2-40B4-BE49-F238E27FC236}">
                  <a16:creationId xmlns:a16="http://schemas.microsoft.com/office/drawing/2014/main" id="{B73F7BE8-C9AE-B4D7-8B51-6A6F50F7BB94}"/>
                </a:ext>
              </a:extLst>
            </p:cNvPr>
            <p:cNvGrpSpPr>
              <a:grpSpLocks/>
            </p:cNvGrpSpPr>
            <p:nvPr/>
          </p:nvGrpSpPr>
          <p:grpSpPr>
            <a:xfrm>
              <a:off x="4502908" y="1040351"/>
              <a:ext cx="4317564" cy="3280099"/>
              <a:chOff x="4300539" y="1984376"/>
              <a:chExt cx="3589338" cy="2890838"/>
            </a:xfrm>
          </p:grpSpPr>
          <p:sp>
            <p:nvSpPr>
              <p:cNvPr id="6" name="Freeform 5">
                <a:extLst>
                  <a:ext uri="{FF2B5EF4-FFF2-40B4-BE49-F238E27FC236}">
                    <a16:creationId xmlns:a16="http://schemas.microsoft.com/office/drawing/2014/main" id="{39713391-D098-BA41-82FE-3E95BB3B79D8}"/>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Freeform 6">
                <a:extLst>
                  <a:ext uri="{FF2B5EF4-FFF2-40B4-BE49-F238E27FC236}">
                    <a16:creationId xmlns:a16="http://schemas.microsoft.com/office/drawing/2014/main" id="{FD441C8B-20E9-FB1D-E3AF-A64579BF37C6}"/>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Freeform 7">
                <a:extLst>
                  <a:ext uri="{FF2B5EF4-FFF2-40B4-BE49-F238E27FC236}">
                    <a16:creationId xmlns:a16="http://schemas.microsoft.com/office/drawing/2014/main" id="{BF56E6AF-6511-933F-B673-6C464BAF91AE}"/>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7" name="Rectangle 16">
                <a:extLst>
                  <a:ext uri="{FF2B5EF4-FFF2-40B4-BE49-F238E27FC236}">
                    <a16:creationId xmlns:a16="http://schemas.microsoft.com/office/drawing/2014/main" id="{ADCE3C09-07F1-42F6-649C-4C91CA8354D4}"/>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 name="Freeform 9">
                <a:extLst>
                  <a:ext uri="{FF2B5EF4-FFF2-40B4-BE49-F238E27FC236}">
                    <a16:creationId xmlns:a16="http://schemas.microsoft.com/office/drawing/2014/main" id="{97A23D68-2C19-7F2E-0BD5-D7185CDA23F3}"/>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0" name="Freeform 10">
                <a:extLst>
                  <a:ext uri="{FF2B5EF4-FFF2-40B4-BE49-F238E27FC236}">
                    <a16:creationId xmlns:a16="http://schemas.microsoft.com/office/drawing/2014/main" id="{F1C4C33A-50C8-0961-5B53-A8A6A990A696}"/>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1" name="Oval 20">
                <a:extLst>
                  <a:ext uri="{FF2B5EF4-FFF2-40B4-BE49-F238E27FC236}">
                    <a16:creationId xmlns:a16="http://schemas.microsoft.com/office/drawing/2014/main" id="{C05BAC9A-75BF-8985-3743-3417D781E209}"/>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2" name="Oval 21">
                <a:extLst>
                  <a:ext uri="{FF2B5EF4-FFF2-40B4-BE49-F238E27FC236}">
                    <a16:creationId xmlns:a16="http://schemas.microsoft.com/office/drawing/2014/main" id="{FCFB05B3-8E7A-3917-0EE2-3BBA37FB00ED}"/>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 name="Oval 22">
                <a:extLst>
                  <a:ext uri="{FF2B5EF4-FFF2-40B4-BE49-F238E27FC236}">
                    <a16:creationId xmlns:a16="http://schemas.microsoft.com/office/drawing/2014/main" id="{1816EDDB-D789-8895-B2AF-3A7BA8FB02C6}"/>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4" name="Oval 23">
                <a:extLst>
                  <a:ext uri="{FF2B5EF4-FFF2-40B4-BE49-F238E27FC236}">
                    <a16:creationId xmlns:a16="http://schemas.microsoft.com/office/drawing/2014/main" id="{DA303F5E-845A-8087-A2E5-0D1AB679CA19}"/>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5" name="Oval 24">
                <a:extLst>
                  <a:ext uri="{FF2B5EF4-FFF2-40B4-BE49-F238E27FC236}">
                    <a16:creationId xmlns:a16="http://schemas.microsoft.com/office/drawing/2014/main" id="{A219FAE6-8FBE-2CC3-46E4-63C8D3D5E67C}"/>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6" name="Freeform 16">
                <a:extLst>
                  <a:ext uri="{FF2B5EF4-FFF2-40B4-BE49-F238E27FC236}">
                    <a16:creationId xmlns:a16="http://schemas.microsoft.com/office/drawing/2014/main" id="{5CEA79BA-7AA6-E541-2724-81B56AC03351}"/>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7" name="Freeform 17">
                <a:extLst>
                  <a:ext uri="{FF2B5EF4-FFF2-40B4-BE49-F238E27FC236}">
                    <a16:creationId xmlns:a16="http://schemas.microsoft.com/office/drawing/2014/main" id="{D55A192A-60B5-2439-5735-58525E309313}"/>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1026" name="Picture 2" descr="Picture 2, Picture">
              <a:extLst>
                <a:ext uri="{FF2B5EF4-FFF2-40B4-BE49-F238E27FC236}">
                  <a16:creationId xmlns:a16="http://schemas.microsoft.com/office/drawing/2014/main" id="{8866C657-0A8E-DF4C-6784-89C657B6E7DD}"/>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4678285" y="1182408"/>
              <a:ext cx="3966811" cy="2143535"/>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TextBox 28">
            <a:extLst>
              <a:ext uri="{FF2B5EF4-FFF2-40B4-BE49-F238E27FC236}">
                <a16:creationId xmlns:a16="http://schemas.microsoft.com/office/drawing/2014/main" id="{1BB64499-AFB0-327C-FC0D-AB8500533C65}"/>
              </a:ext>
            </a:extLst>
          </p:cNvPr>
          <p:cNvSpPr txBox="1"/>
          <p:nvPr/>
        </p:nvSpPr>
        <p:spPr>
          <a:xfrm>
            <a:off x="7419529" y="4518372"/>
            <a:ext cx="1580368" cy="340519"/>
          </a:xfrm>
          <a:prstGeom prst="roundRect">
            <a:avLst/>
          </a:prstGeom>
          <a:solidFill>
            <a:schemeClr val="bg1"/>
          </a:solidFill>
        </p:spPr>
        <p:txBody>
          <a:bodyPr wrap="square" rtlCol="0">
            <a:spAutoFit/>
          </a:bodyPr>
          <a:lstStyle/>
          <a:p>
            <a:pPr algn="ctr"/>
            <a:r>
              <a:rPr lang="en-AU" sz="1400" dirty="0">
                <a:solidFill>
                  <a:srgbClr val="0070C0"/>
                </a:solidFill>
                <a:latin typeface="+mn-lt"/>
                <a:cs typeface="DINOT" panose="020B0504020101020102" pitchFamily="34" charset="0"/>
              </a:rPr>
              <a:t>Last step</a:t>
            </a:r>
          </a:p>
        </p:txBody>
      </p:sp>
    </p:spTree>
    <p:extLst>
      <p:ext uri="{BB962C8B-B14F-4D97-AF65-F5344CB8AC3E}">
        <p14:creationId xmlns:p14="http://schemas.microsoft.com/office/powerpoint/2010/main" val="1865524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882" y="915298"/>
            <a:ext cx="1044000" cy="1044000"/>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074" y="1993481"/>
            <a:ext cx="1044000" cy="1044000"/>
          </a:xfrm>
          <a:prstGeom prst="rect">
            <a:avLst/>
          </a:prstGeom>
        </p:spPr>
      </p:pic>
      <p:sp>
        <p:nvSpPr>
          <p:cNvPr id="12" name="TextBox 11">
            <a:extLst>
              <a:ext uri="{FF2B5EF4-FFF2-40B4-BE49-F238E27FC236}">
                <a16:creationId xmlns:a16="http://schemas.microsoft.com/office/drawing/2014/main" id="{2822A58D-ECAC-4252-BFEF-595909D6406C}"/>
              </a:ext>
            </a:extLst>
          </p:cNvPr>
          <p:cNvSpPr txBox="1"/>
          <p:nvPr/>
        </p:nvSpPr>
        <p:spPr>
          <a:xfrm>
            <a:off x="899592" y="1502589"/>
            <a:ext cx="1584176" cy="369332"/>
          </a:xfrm>
          <a:prstGeom prst="rect">
            <a:avLst/>
          </a:prstGeom>
          <a:noFill/>
        </p:spPr>
        <p:txBody>
          <a:bodyPr wrap="square" rtlCol="0">
            <a:spAutoFit/>
          </a:bodyPr>
          <a:lstStyle/>
          <a:p>
            <a:pPr algn="ctr"/>
            <a:r>
              <a:rPr lang="en-AU" sz="1800" dirty="0">
                <a:latin typeface="+mn-lt"/>
                <a:cs typeface="DINOT-Bold" panose="020B0804020101020102" pitchFamily="34" charset="0"/>
              </a:rPr>
              <a:t>Interns</a:t>
            </a:r>
          </a:p>
        </p:txBody>
      </p:sp>
      <p:sp>
        <p:nvSpPr>
          <p:cNvPr id="16" name="TextBox 15">
            <a:extLst>
              <a:ext uri="{FF2B5EF4-FFF2-40B4-BE49-F238E27FC236}">
                <a16:creationId xmlns:a16="http://schemas.microsoft.com/office/drawing/2014/main" id="{52345EB4-5D46-4CB6-8FEC-52FD968FE88C}"/>
              </a:ext>
            </a:extLst>
          </p:cNvPr>
          <p:cNvSpPr txBox="1"/>
          <p:nvPr/>
        </p:nvSpPr>
        <p:spPr>
          <a:xfrm>
            <a:off x="1237676" y="2571750"/>
            <a:ext cx="3505891" cy="369332"/>
          </a:xfrm>
          <a:prstGeom prst="rect">
            <a:avLst/>
          </a:prstGeom>
          <a:noFill/>
        </p:spPr>
        <p:txBody>
          <a:bodyPr wrap="square" rtlCol="0">
            <a:spAutoFit/>
          </a:bodyPr>
          <a:lstStyle/>
          <a:p>
            <a:r>
              <a:rPr lang="en-AU" sz="1800" dirty="0">
                <a:latin typeface="+mn-lt"/>
                <a:cs typeface="DINOT-Bold" panose="020B0804020101020102" pitchFamily="34" charset="0"/>
              </a:rPr>
              <a:t>IMGs</a:t>
            </a:r>
          </a:p>
        </p:txBody>
      </p:sp>
      <p:sp>
        <p:nvSpPr>
          <p:cNvPr id="13" name="TextBox 12">
            <a:extLst>
              <a:ext uri="{FF2B5EF4-FFF2-40B4-BE49-F238E27FC236}">
                <a16:creationId xmlns:a16="http://schemas.microsoft.com/office/drawing/2014/main" id="{78D70F49-AF8D-4A23-B06B-E9C35643AD12}"/>
              </a:ext>
            </a:extLst>
          </p:cNvPr>
          <p:cNvSpPr txBox="1"/>
          <p:nvPr/>
        </p:nvSpPr>
        <p:spPr>
          <a:xfrm>
            <a:off x="3307115" y="4530555"/>
            <a:ext cx="5836885" cy="307777"/>
          </a:xfrm>
          <a:prstGeom prst="rect">
            <a:avLst/>
          </a:prstGeom>
          <a:noFill/>
        </p:spPr>
        <p:txBody>
          <a:bodyPr wrap="square" rtlCol="0">
            <a:spAutoFit/>
          </a:bodyPr>
          <a:lstStyle/>
          <a:p>
            <a:pPr algn="ctr"/>
            <a:r>
              <a:rPr lang="en-AU" sz="1400" dirty="0">
                <a:solidFill>
                  <a:srgbClr val="0070C0"/>
                </a:solidFill>
                <a:latin typeface="+mn-lt"/>
                <a:cs typeface="DINOT" panose="020B0504020101020102" pitchFamily="34" charset="0"/>
              </a:rPr>
              <a:t>Email from the Medical Board of Australia with a unique survey link</a:t>
            </a:r>
          </a:p>
        </p:txBody>
      </p:sp>
      <p:sp>
        <p:nvSpPr>
          <p:cNvPr id="14" name="Title 1">
            <a:extLst>
              <a:ext uri="{FF2B5EF4-FFF2-40B4-BE49-F238E27FC236}">
                <a16:creationId xmlns:a16="http://schemas.microsoft.com/office/drawing/2014/main" id="{76ADE0AB-41AB-4D51-8715-DA394C1AF96F}"/>
              </a:ext>
            </a:extLst>
          </p:cNvPr>
          <p:cNvSpPr txBox="1">
            <a:spLocks/>
          </p:cNvSpPr>
          <p:nvPr/>
        </p:nvSpPr>
        <p:spPr bwMode="auto">
          <a:xfrm>
            <a:off x="143508" y="51095"/>
            <a:ext cx="885698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a:solidFill>
                  <a:schemeClr val="tx2"/>
                </a:solidFill>
                <a:latin typeface="+mj-lt"/>
                <a:ea typeface="ＭＳ Ｐゴシック" pitchFamily="-1" charset="-128"/>
                <a:cs typeface="DINOT-Bold" panose="020B0804020101020102"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a:lstStyle>
          <a:p>
            <a:r>
              <a:rPr lang="en-AU" b="1" kern="0" dirty="0">
                <a:solidFill>
                  <a:schemeClr val="accent2"/>
                </a:solidFill>
                <a:latin typeface="+mn-lt"/>
                <a:ea typeface="ＭＳ Ｐゴシック"/>
              </a:rPr>
              <a:t>How to do the survey</a:t>
            </a:r>
          </a:p>
        </p:txBody>
      </p:sp>
      <p:grpSp>
        <p:nvGrpSpPr>
          <p:cNvPr id="7" name="Group 6">
            <a:extLst>
              <a:ext uri="{FF2B5EF4-FFF2-40B4-BE49-F238E27FC236}">
                <a16:creationId xmlns:a16="http://schemas.microsoft.com/office/drawing/2014/main" id="{2F779C09-4835-A791-C12F-6E575F1B939E}"/>
              </a:ext>
            </a:extLst>
          </p:cNvPr>
          <p:cNvGrpSpPr>
            <a:grpSpLocks/>
          </p:cNvGrpSpPr>
          <p:nvPr/>
        </p:nvGrpSpPr>
        <p:grpSpPr>
          <a:xfrm>
            <a:off x="4502908" y="1040351"/>
            <a:ext cx="4317564" cy="3280099"/>
            <a:chOff x="4300539" y="1984376"/>
            <a:chExt cx="3589338" cy="2890838"/>
          </a:xfrm>
        </p:grpSpPr>
        <p:sp>
          <p:nvSpPr>
            <p:cNvPr id="9" name="Freeform 5">
              <a:extLst>
                <a:ext uri="{FF2B5EF4-FFF2-40B4-BE49-F238E27FC236}">
                  <a16:creationId xmlns:a16="http://schemas.microsoft.com/office/drawing/2014/main" id="{8CE41B55-0E78-9A00-21E2-1E164FF2B223}"/>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Freeform 6">
              <a:extLst>
                <a:ext uri="{FF2B5EF4-FFF2-40B4-BE49-F238E27FC236}">
                  <a16:creationId xmlns:a16="http://schemas.microsoft.com/office/drawing/2014/main" id="{8A7FDE12-90B4-0C0D-99F0-27950EF50007}"/>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Freeform 7">
              <a:extLst>
                <a:ext uri="{FF2B5EF4-FFF2-40B4-BE49-F238E27FC236}">
                  <a16:creationId xmlns:a16="http://schemas.microsoft.com/office/drawing/2014/main" id="{A9D6893D-5747-49C8-50BE-94F467DC3E57}"/>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7" name="Rectangle 16">
              <a:extLst>
                <a:ext uri="{FF2B5EF4-FFF2-40B4-BE49-F238E27FC236}">
                  <a16:creationId xmlns:a16="http://schemas.microsoft.com/office/drawing/2014/main" id="{BA180BBD-81F6-2D47-2F46-762494D470F9}"/>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8" name="Freeform 9">
              <a:extLst>
                <a:ext uri="{FF2B5EF4-FFF2-40B4-BE49-F238E27FC236}">
                  <a16:creationId xmlns:a16="http://schemas.microsoft.com/office/drawing/2014/main" id="{D91DBE82-A3DE-3C31-FDD3-4916DD757642}"/>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9" name="Freeform 10">
              <a:extLst>
                <a:ext uri="{FF2B5EF4-FFF2-40B4-BE49-F238E27FC236}">
                  <a16:creationId xmlns:a16="http://schemas.microsoft.com/office/drawing/2014/main" id="{832812AA-1471-013C-04BA-46706791A5E1}"/>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0" name="Oval 19">
              <a:extLst>
                <a:ext uri="{FF2B5EF4-FFF2-40B4-BE49-F238E27FC236}">
                  <a16:creationId xmlns:a16="http://schemas.microsoft.com/office/drawing/2014/main" id="{5E354BA7-E135-D0A4-224C-DFF9EAD8B57F}"/>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1" name="Oval 20">
              <a:extLst>
                <a:ext uri="{FF2B5EF4-FFF2-40B4-BE49-F238E27FC236}">
                  <a16:creationId xmlns:a16="http://schemas.microsoft.com/office/drawing/2014/main" id="{A3DA7188-8D6C-FF1B-5364-0D36F1225C99}"/>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2" name="Oval 21">
              <a:extLst>
                <a:ext uri="{FF2B5EF4-FFF2-40B4-BE49-F238E27FC236}">
                  <a16:creationId xmlns:a16="http://schemas.microsoft.com/office/drawing/2014/main" id="{23E0D324-AC65-ECAA-9841-CFF2C4F9AFC7}"/>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3" name="Oval 22">
              <a:extLst>
                <a:ext uri="{FF2B5EF4-FFF2-40B4-BE49-F238E27FC236}">
                  <a16:creationId xmlns:a16="http://schemas.microsoft.com/office/drawing/2014/main" id="{732F2819-0F0A-AF2B-408F-89C65B3595D2}"/>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4" name="Oval 23">
              <a:extLst>
                <a:ext uri="{FF2B5EF4-FFF2-40B4-BE49-F238E27FC236}">
                  <a16:creationId xmlns:a16="http://schemas.microsoft.com/office/drawing/2014/main" id="{3F739E86-1C67-5780-7114-7692401AF797}"/>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5" name="Freeform 16">
              <a:extLst>
                <a:ext uri="{FF2B5EF4-FFF2-40B4-BE49-F238E27FC236}">
                  <a16:creationId xmlns:a16="http://schemas.microsoft.com/office/drawing/2014/main" id="{A3DFE4DD-2956-46B2-D978-B17A311351A1}"/>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26" name="Freeform 17">
              <a:extLst>
                <a:ext uri="{FF2B5EF4-FFF2-40B4-BE49-F238E27FC236}">
                  <a16:creationId xmlns:a16="http://schemas.microsoft.com/office/drawing/2014/main" id="{AD96C4F2-F557-62AE-5B62-EE60AF3744C6}"/>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sp>
        <p:nvSpPr>
          <p:cNvPr id="29" name="Rectangle 28">
            <a:extLst>
              <a:ext uri="{FF2B5EF4-FFF2-40B4-BE49-F238E27FC236}">
                <a16:creationId xmlns:a16="http://schemas.microsoft.com/office/drawing/2014/main" id="{02427ED6-BBDC-EA50-FDE2-1272283A8288}"/>
              </a:ext>
            </a:extLst>
          </p:cNvPr>
          <p:cNvSpPr/>
          <p:nvPr/>
        </p:nvSpPr>
        <p:spPr bwMode="gray">
          <a:xfrm>
            <a:off x="4690047" y="1207869"/>
            <a:ext cx="3943286" cy="2089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pic>
        <p:nvPicPr>
          <p:cNvPr id="28" name="Picture 27">
            <a:extLst>
              <a:ext uri="{FF2B5EF4-FFF2-40B4-BE49-F238E27FC236}">
                <a16:creationId xmlns:a16="http://schemas.microsoft.com/office/drawing/2014/main" id="{8C795B0A-47D0-FAF0-04BB-C57406F4B0D1}"/>
              </a:ext>
            </a:extLst>
          </p:cNvPr>
          <p:cNvPicPr>
            <a:picLocks noChangeAspect="1"/>
          </p:cNvPicPr>
          <p:nvPr/>
        </p:nvPicPr>
        <p:blipFill>
          <a:blip r:embed="rId7"/>
          <a:srcRect t="4916" b="24293"/>
          <a:stretch/>
        </p:blipFill>
        <p:spPr>
          <a:xfrm>
            <a:off x="5343468" y="1212042"/>
            <a:ext cx="2695644" cy="2089465"/>
          </a:xfrm>
          <a:prstGeom prst="rect">
            <a:avLst/>
          </a:prstGeom>
        </p:spPr>
      </p:pic>
    </p:spTree>
    <p:extLst>
      <p:ext uri="{BB962C8B-B14F-4D97-AF65-F5344CB8AC3E}">
        <p14:creationId xmlns:p14="http://schemas.microsoft.com/office/powerpoint/2010/main" val="2740387927"/>
      </p:ext>
    </p:extLst>
  </p:cSld>
  <p:clrMapOvr>
    <a:masterClrMapping/>
  </p:clrMapOvr>
</p:sld>
</file>

<file path=ppt/theme/theme1.xml><?xml version="1.0" encoding="utf-8"?>
<a:theme xmlns:a="http://schemas.openxmlformats.org/drawingml/2006/main" name="Template - MBA - Power Point (16-9) (MBA)">
  <a:themeElements>
    <a:clrScheme name="Custom 1">
      <a:dk1>
        <a:srgbClr val="445469"/>
      </a:dk1>
      <a:lt1>
        <a:sysClr val="window" lastClr="FFFFFF"/>
      </a:lt1>
      <a:dk2>
        <a:srgbClr val="445469"/>
      </a:dk2>
      <a:lt2>
        <a:srgbClr val="FCFCFC"/>
      </a:lt2>
      <a:accent1>
        <a:srgbClr val="F8D35E"/>
      </a:accent1>
      <a:accent2>
        <a:srgbClr val="0071CE"/>
      </a:accent2>
      <a:accent3>
        <a:srgbClr val="00AFAA"/>
      </a:accent3>
      <a:accent4>
        <a:srgbClr val="F47264"/>
      </a:accent4>
      <a:accent5>
        <a:srgbClr val="8F8FBF"/>
      </a:accent5>
      <a:accent6>
        <a:srgbClr val="7CC8EC"/>
      </a:accent6>
      <a:hlink>
        <a:srgbClr val="FF2638"/>
      </a:hlink>
      <a:folHlink>
        <a:srgbClr val="EE8A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alpha val="87000"/>
              </a:schemeClr>
            </a:gs>
            <a:gs pos="49000">
              <a:schemeClr val="bg1">
                <a:alpha val="85000"/>
              </a:schemeClr>
            </a:gs>
          </a:gsLst>
          <a:lin ang="11400000" scaled="0"/>
          <a:tileRect/>
        </a:gradFill>
        <a:ln>
          <a:noFill/>
        </a:ln>
      </a:spPr>
      <a:bodyPr lIns="0" tIns="0" rIns="0" bIns="0" rtlCol="0" anchor="ctr"/>
      <a:lstStyle>
        <a:defPPr algn="ctr" defTabSz="685800" fontAlgn="auto">
          <a:lnSpc>
            <a:spcPct val="90000"/>
          </a:lnSpc>
          <a:spcBef>
            <a:spcPts val="0"/>
          </a:spcBef>
          <a:spcAft>
            <a:spcPts val="563"/>
          </a:spcAft>
          <a:defRPr sz="1013" dirty="0">
            <a:solidFill>
              <a:prstClr val="white"/>
            </a:solidFill>
            <a:latin typeface="Calibri Ligh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HPRA-14-Boards-PowerPoint-Template">
  <a:themeElements>
    <a:clrScheme name="Ahpra">
      <a:dk1>
        <a:srgbClr val="000000"/>
      </a:dk1>
      <a:lt1>
        <a:srgbClr val="FFFFFF"/>
      </a:lt1>
      <a:dk2>
        <a:srgbClr val="0067B9"/>
      </a:dk2>
      <a:lt2>
        <a:srgbClr val="CCCCCC"/>
      </a:lt2>
      <a:accent1>
        <a:srgbClr val="279B89"/>
      </a:accent1>
      <a:accent2>
        <a:srgbClr val="009CDE"/>
      </a:accent2>
      <a:accent3>
        <a:srgbClr val="890C58"/>
      </a:accent3>
      <a:accent4>
        <a:srgbClr val="EED484"/>
      </a:accent4>
      <a:accent5>
        <a:srgbClr val="39207C"/>
      </a:accent5>
      <a:accent6>
        <a:srgbClr val="CF6F77"/>
      </a:accent6>
      <a:hlink>
        <a:srgbClr val="0067B9"/>
      </a:hlink>
      <a:folHlink>
        <a:srgbClr val="808080"/>
      </a:folHlink>
    </a:clrScheme>
    <a:fontScheme name="AHPRA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283A288-124F-4E93-888B-C3FAC397D7CB}" vid="{EB228200-E2DE-48A6-8C7B-1E1A01E30AE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5a30c0-d0d7-4e00-8e8e-34c72fc621b1" xsi:nil="true"/>
    <lcf76f155ced4ddcb4097134ff3c332f xmlns="e9a1a3fc-3fed-442c-9ef5-8494bddd955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968974D7B63346A745BD675E927A1D" ma:contentTypeVersion="14" ma:contentTypeDescription="Create a new document." ma:contentTypeScope="" ma:versionID="5e1e3094775948d5a98b73dfd118ea7c">
  <xsd:schema xmlns:xsd="http://www.w3.org/2001/XMLSchema" xmlns:xs="http://www.w3.org/2001/XMLSchema" xmlns:p="http://schemas.microsoft.com/office/2006/metadata/properties" xmlns:ns2="e9a1a3fc-3fed-442c-9ef5-8494bddd955e" xmlns:ns3="655a30c0-d0d7-4e00-8e8e-34c72fc621b1" targetNamespace="http://schemas.microsoft.com/office/2006/metadata/properties" ma:root="true" ma:fieldsID="ca071b8a87947f73e407a9a4e4586c61" ns2:_="" ns3:_="">
    <xsd:import namespace="e9a1a3fc-3fed-442c-9ef5-8494bddd955e"/>
    <xsd:import namespace="655a30c0-d0d7-4e00-8e8e-34c72fc621b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a1a3fc-3fed-442c-9ef5-8494bddd95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55a30c0-d0d7-4e00-8e8e-34c72fc621b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140be70-41c9-4ddf-af36-2044deacf297}" ma:internalName="TaxCatchAll" ma:showField="CatchAllData" ma:web="655a30c0-d0d7-4e00-8e8e-34c72fc621b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3BA0A-8297-4716-A6D4-E45D898DDF88}">
  <ds:schemaRefs>
    <ds:schemaRef ds:uri="40d24425-566e-4653-ad5f-572b958e2956"/>
    <ds:schemaRef ds:uri="http://purl.org/dc/elements/1.1/"/>
    <ds:schemaRef ds:uri="http://schemas.microsoft.com/office/2006/metadata/properties"/>
    <ds:schemaRef ds:uri="6afce948-b1cf-4b90-93c5-3650c904cd6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4EAA712A-B92D-4D79-BB21-771BD469B6AF}"/>
</file>

<file path=customXml/itemProps3.xml><?xml version="1.0" encoding="utf-8"?>
<ds:datastoreItem xmlns:ds="http://schemas.openxmlformats.org/officeDocument/2006/customXml" ds:itemID="{307A4580-F35A-46E3-94E3-01C44698CE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7562</TotalTime>
  <Words>1619</Words>
  <Application>Microsoft Office PowerPoint</Application>
  <PresentationFormat>On-screen Show (16:9)</PresentationFormat>
  <Paragraphs>160</Paragraphs>
  <Slides>13</Slides>
  <Notes>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Calibri</vt:lpstr>
      <vt:lpstr>Segoe UI</vt:lpstr>
      <vt:lpstr>Century Gothic</vt:lpstr>
      <vt:lpstr>Arial</vt:lpstr>
      <vt:lpstr>Calibri Light</vt:lpstr>
      <vt:lpstr>Source Sans Pro</vt:lpstr>
      <vt:lpstr>DINOT</vt:lpstr>
      <vt:lpstr>DIN-Regular</vt:lpstr>
      <vt:lpstr>abcsans</vt:lpstr>
      <vt:lpstr>DINOT-Bold</vt:lpstr>
      <vt:lpstr>Template - MBA - Power Point (16-9) (MBA)</vt:lpstr>
      <vt:lpstr>AHPRA-14-Boards-PowerPoint-Template</vt:lpstr>
      <vt:lpstr>PowerPoint Presentation</vt:lpstr>
      <vt:lpstr>Acknowledgement of Country</vt:lpstr>
      <vt:lpstr>What is the Medical Training Survey?</vt:lpstr>
      <vt:lpstr>The Medical Training Survey is:</vt:lpstr>
      <vt:lpstr>What’s in the MTS ?</vt:lpstr>
      <vt:lpstr>Why it’s so important</vt:lpstr>
      <vt:lpstr>MTS questions reflect training</vt:lpstr>
      <vt:lpstr>How to do the survey</vt:lpstr>
      <vt:lpstr>PowerPoint Presentation</vt:lpstr>
      <vt:lpstr>Impact: Results are being used now</vt:lpstr>
      <vt:lpstr>Impact: how the results are used</vt:lpstr>
      <vt:lpstr>Find out more</vt:lpstr>
      <vt:lpstr>   Opens August 2025  For more information visit:  www.MedicalTrainingSurvey.gov.au</vt:lpstr>
    </vt:vector>
  </TitlesOfParts>
  <Company>AHPRA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 Title</dc:title>
  <dc:subject>WD12/7865</dc:subject>
  <dc:creator>Brie Woods</dc:creator>
  <dc:description>TRIM Record Number:WD12/7865 in TRIM database:AP</dc:description>
  <cp:lastModifiedBy>Brie Woods</cp:lastModifiedBy>
  <cp:revision>250</cp:revision>
  <cp:lastPrinted>2024-05-15T03:45:50Z</cp:lastPrinted>
  <dcterms:created xsi:type="dcterms:W3CDTF">2019-03-18T23:45:20Z</dcterms:created>
  <dcterms:modified xsi:type="dcterms:W3CDTF">2025-06-17T03:13:17Z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0x01010096968974D7B63346A745BD675E927A1D</vt:lpwstr>
  </property>
  <property fmtid="{D5CDD505-2E9C-101B-9397-08002B2CF9AE}" pid="3" name="MediaServiceImageTags">
    <vt:lpwstr/>
  </property>
  <property fmtid="{D5CDD505-2E9C-101B-9397-08002B2CF9AE}" pid="4" name="Order">
    <vt:r8>490400</vt:r8>
  </property>
  <property fmtid="{D5CDD505-2E9C-101B-9397-08002B2CF9AE}" pid="5" name="TriggerFlowInfo">
    <vt:lpwstr/>
  </property>
  <property fmtid="{D5CDD505-2E9C-101B-9397-08002B2CF9AE}" pid="6" name="ComplianceAssetId">
    <vt:lpwstr/>
  </property>
  <property fmtid="{D5CDD505-2E9C-101B-9397-08002B2CF9AE}" pid="7" name="_ExtendedDescription">
    <vt:lpwstr/>
  </property>
</Properties>
</file>